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1043-B3A7-48B5-939A-9B390AB51D0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29B3-0AB2-4287-8A88-5133651D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4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6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10/8/2023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‹#›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9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9977" y="807284"/>
            <a:ext cx="7185606" cy="446917"/>
          </a:xfrm>
        </p:spPr>
        <p:txBody>
          <a:bodyPr lIns="0" tIns="0" rIns="0" bIns="0"/>
          <a:lstStyle>
            <a:lvl1pPr>
              <a:defRPr sz="2904" b="0" i="0">
                <a:solidFill>
                  <a:srgbClr val="562213"/>
                </a:solidFill>
                <a:latin typeface="Simplified Arabic"/>
                <a:cs typeface="Simplified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4328" y="1537575"/>
            <a:ext cx="8663344" cy="391004"/>
          </a:xfrm>
        </p:spPr>
        <p:txBody>
          <a:bodyPr lIns="0" tIns="0" rIns="0" bIns="0"/>
          <a:lstStyle>
            <a:lvl1pPr>
              <a:defRPr sz="2541" b="0" i="0" u="heavy">
                <a:solidFill>
                  <a:srgbClr val="99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10/8/2023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‹#›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3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9977" y="807284"/>
            <a:ext cx="7185606" cy="446917"/>
          </a:xfrm>
        </p:spPr>
        <p:txBody>
          <a:bodyPr lIns="0" tIns="0" rIns="0" bIns="0"/>
          <a:lstStyle>
            <a:lvl1pPr>
              <a:defRPr sz="2904" b="0" i="0">
                <a:solidFill>
                  <a:srgbClr val="562213"/>
                </a:solidFill>
                <a:latin typeface="Simplified Arabic"/>
                <a:cs typeface="Simplified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10/8/2023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‹#›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0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9977" y="807284"/>
            <a:ext cx="7185606" cy="446917"/>
          </a:xfrm>
        </p:spPr>
        <p:txBody>
          <a:bodyPr lIns="0" tIns="0" rIns="0" bIns="0"/>
          <a:lstStyle>
            <a:lvl1pPr>
              <a:defRPr sz="2904" b="0" i="0">
                <a:solidFill>
                  <a:srgbClr val="562213"/>
                </a:solidFill>
                <a:latin typeface="Simplified Arabic"/>
                <a:cs typeface="Simplified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10/8/2023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‹#›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0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952" y="316735"/>
            <a:ext cx="10427200" cy="31120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84291" y="319502"/>
            <a:ext cx="938292" cy="745735"/>
          </a:xfrm>
          <a:custGeom>
            <a:avLst/>
            <a:gdLst/>
            <a:ahLst/>
            <a:cxnLst/>
            <a:rect l="l" t="t" r="r" b="b"/>
            <a:pathLst>
              <a:path w="822960" h="821690">
                <a:moveTo>
                  <a:pt x="822956" y="1524"/>
                </a:moveTo>
                <a:lnTo>
                  <a:pt x="822956" y="0"/>
                </a:lnTo>
                <a:lnTo>
                  <a:pt x="3048" y="0"/>
                </a:lnTo>
                <a:lnTo>
                  <a:pt x="1524" y="1524"/>
                </a:lnTo>
                <a:lnTo>
                  <a:pt x="0" y="819912"/>
                </a:lnTo>
                <a:lnTo>
                  <a:pt x="1524" y="821436"/>
                </a:lnTo>
                <a:lnTo>
                  <a:pt x="1524" y="818388"/>
                </a:lnTo>
                <a:lnTo>
                  <a:pt x="3048" y="818388"/>
                </a:lnTo>
                <a:lnTo>
                  <a:pt x="3050" y="3045"/>
                </a:lnTo>
                <a:lnTo>
                  <a:pt x="4572" y="1524"/>
                </a:lnTo>
                <a:lnTo>
                  <a:pt x="4572" y="3048"/>
                </a:lnTo>
                <a:lnTo>
                  <a:pt x="819852" y="3048"/>
                </a:lnTo>
                <a:lnTo>
                  <a:pt x="819908" y="1524"/>
                </a:lnTo>
                <a:lnTo>
                  <a:pt x="821432" y="3048"/>
                </a:lnTo>
                <a:lnTo>
                  <a:pt x="821432" y="42672"/>
                </a:lnTo>
                <a:lnTo>
                  <a:pt x="822956" y="1524"/>
                </a:lnTo>
                <a:close/>
              </a:path>
              <a:path w="822960" h="821690">
                <a:moveTo>
                  <a:pt x="3050" y="818387"/>
                </a:moveTo>
                <a:lnTo>
                  <a:pt x="1524" y="818388"/>
                </a:lnTo>
                <a:lnTo>
                  <a:pt x="3048" y="819912"/>
                </a:lnTo>
                <a:lnTo>
                  <a:pt x="3050" y="818387"/>
                </a:lnTo>
                <a:close/>
              </a:path>
              <a:path w="822960" h="821690">
                <a:moveTo>
                  <a:pt x="821432" y="42672"/>
                </a:moveTo>
                <a:lnTo>
                  <a:pt x="821432" y="3048"/>
                </a:lnTo>
                <a:lnTo>
                  <a:pt x="819852" y="3048"/>
                </a:lnTo>
                <a:lnTo>
                  <a:pt x="818384" y="42672"/>
                </a:lnTo>
                <a:lnTo>
                  <a:pt x="815336" y="83820"/>
                </a:lnTo>
                <a:lnTo>
                  <a:pt x="810764" y="124968"/>
                </a:lnTo>
                <a:lnTo>
                  <a:pt x="803144" y="166116"/>
                </a:lnTo>
                <a:lnTo>
                  <a:pt x="794000" y="205740"/>
                </a:lnTo>
                <a:lnTo>
                  <a:pt x="783332" y="243840"/>
                </a:lnTo>
                <a:lnTo>
                  <a:pt x="771140" y="281940"/>
                </a:lnTo>
                <a:lnTo>
                  <a:pt x="755900" y="318516"/>
                </a:lnTo>
                <a:lnTo>
                  <a:pt x="739140" y="355092"/>
                </a:lnTo>
                <a:lnTo>
                  <a:pt x="720852" y="390144"/>
                </a:lnTo>
                <a:lnTo>
                  <a:pt x="701040" y="425196"/>
                </a:lnTo>
                <a:lnTo>
                  <a:pt x="679704" y="458724"/>
                </a:lnTo>
                <a:lnTo>
                  <a:pt x="656844" y="490728"/>
                </a:lnTo>
                <a:lnTo>
                  <a:pt x="633984" y="521208"/>
                </a:lnTo>
                <a:lnTo>
                  <a:pt x="608076" y="550164"/>
                </a:lnTo>
                <a:lnTo>
                  <a:pt x="580644" y="579120"/>
                </a:lnTo>
                <a:lnTo>
                  <a:pt x="551688" y="606552"/>
                </a:lnTo>
                <a:lnTo>
                  <a:pt x="522732" y="632460"/>
                </a:lnTo>
                <a:lnTo>
                  <a:pt x="492252" y="655320"/>
                </a:lnTo>
                <a:lnTo>
                  <a:pt x="460248" y="678180"/>
                </a:lnTo>
                <a:lnTo>
                  <a:pt x="426720" y="699516"/>
                </a:lnTo>
                <a:lnTo>
                  <a:pt x="391668" y="719328"/>
                </a:lnTo>
                <a:lnTo>
                  <a:pt x="356616" y="737616"/>
                </a:lnTo>
                <a:lnTo>
                  <a:pt x="320040" y="754380"/>
                </a:lnTo>
                <a:lnTo>
                  <a:pt x="283464" y="769620"/>
                </a:lnTo>
                <a:lnTo>
                  <a:pt x="245364" y="781812"/>
                </a:lnTo>
                <a:lnTo>
                  <a:pt x="207264" y="792480"/>
                </a:lnTo>
                <a:lnTo>
                  <a:pt x="167640" y="801624"/>
                </a:lnTo>
                <a:lnTo>
                  <a:pt x="126492" y="809244"/>
                </a:lnTo>
                <a:lnTo>
                  <a:pt x="85344" y="813816"/>
                </a:lnTo>
                <a:lnTo>
                  <a:pt x="44196" y="816864"/>
                </a:lnTo>
                <a:lnTo>
                  <a:pt x="3050" y="818387"/>
                </a:lnTo>
                <a:lnTo>
                  <a:pt x="3048" y="819912"/>
                </a:lnTo>
                <a:lnTo>
                  <a:pt x="1524" y="818388"/>
                </a:lnTo>
                <a:lnTo>
                  <a:pt x="1524" y="821436"/>
                </a:lnTo>
                <a:lnTo>
                  <a:pt x="44196" y="819912"/>
                </a:lnTo>
                <a:lnTo>
                  <a:pt x="86868" y="816864"/>
                </a:lnTo>
                <a:lnTo>
                  <a:pt x="128016" y="812292"/>
                </a:lnTo>
                <a:lnTo>
                  <a:pt x="167640" y="804672"/>
                </a:lnTo>
                <a:lnTo>
                  <a:pt x="207264" y="795528"/>
                </a:lnTo>
                <a:lnTo>
                  <a:pt x="246888" y="784860"/>
                </a:lnTo>
                <a:lnTo>
                  <a:pt x="284988" y="771144"/>
                </a:lnTo>
                <a:lnTo>
                  <a:pt x="321564" y="757428"/>
                </a:lnTo>
                <a:lnTo>
                  <a:pt x="358140" y="740664"/>
                </a:lnTo>
                <a:lnTo>
                  <a:pt x="393192" y="722376"/>
                </a:lnTo>
                <a:lnTo>
                  <a:pt x="428244" y="702564"/>
                </a:lnTo>
                <a:lnTo>
                  <a:pt x="461772" y="681228"/>
                </a:lnTo>
                <a:lnTo>
                  <a:pt x="493776" y="658368"/>
                </a:lnTo>
                <a:lnTo>
                  <a:pt x="524256" y="633984"/>
                </a:lnTo>
                <a:lnTo>
                  <a:pt x="554736" y="608076"/>
                </a:lnTo>
                <a:lnTo>
                  <a:pt x="609600" y="553212"/>
                </a:lnTo>
                <a:lnTo>
                  <a:pt x="635508" y="522732"/>
                </a:lnTo>
                <a:lnTo>
                  <a:pt x="659892" y="492252"/>
                </a:lnTo>
                <a:lnTo>
                  <a:pt x="682752" y="460248"/>
                </a:lnTo>
                <a:lnTo>
                  <a:pt x="704088" y="426720"/>
                </a:lnTo>
                <a:lnTo>
                  <a:pt x="723900" y="391668"/>
                </a:lnTo>
                <a:lnTo>
                  <a:pt x="742188" y="356616"/>
                </a:lnTo>
                <a:lnTo>
                  <a:pt x="758948" y="320040"/>
                </a:lnTo>
                <a:lnTo>
                  <a:pt x="772664" y="283464"/>
                </a:lnTo>
                <a:lnTo>
                  <a:pt x="786380" y="245364"/>
                </a:lnTo>
                <a:lnTo>
                  <a:pt x="797048" y="205740"/>
                </a:lnTo>
                <a:lnTo>
                  <a:pt x="806192" y="166116"/>
                </a:lnTo>
                <a:lnTo>
                  <a:pt x="813812" y="126492"/>
                </a:lnTo>
                <a:lnTo>
                  <a:pt x="818384" y="85344"/>
                </a:lnTo>
                <a:lnTo>
                  <a:pt x="821432" y="42672"/>
                </a:lnTo>
                <a:close/>
              </a:path>
              <a:path w="822960" h="821690">
                <a:moveTo>
                  <a:pt x="4572" y="1524"/>
                </a:moveTo>
                <a:lnTo>
                  <a:pt x="3048" y="3048"/>
                </a:lnTo>
                <a:lnTo>
                  <a:pt x="4569" y="3048"/>
                </a:lnTo>
                <a:lnTo>
                  <a:pt x="4572" y="1524"/>
                </a:lnTo>
                <a:close/>
              </a:path>
              <a:path w="822960" h="821690">
                <a:moveTo>
                  <a:pt x="4569" y="3048"/>
                </a:moveTo>
                <a:lnTo>
                  <a:pt x="3048" y="3048"/>
                </a:lnTo>
                <a:lnTo>
                  <a:pt x="3048" y="818388"/>
                </a:lnTo>
                <a:lnTo>
                  <a:pt x="4569" y="3048"/>
                </a:lnTo>
                <a:close/>
              </a:path>
              <a:path w="822960" h="821690">
                <a:moveTo>
                  <a:pt x="4572" y="3048"/>
                </a:moveTo>
                <a:lnTo>
                  <a:pt x="4572" y="1524"/>
                </a:lnTo>
                <a:lnTo>
                  <a:pt x="4569" y="3048"/>
                </a:lnTo>
                <a:close/>
              </a:path>
              <a:path w="822960" h="821690">
                <a:moveTo>
                  <a:pt x="821432" y="3048"/>
                </a:moveTo>
                <a:lnTo>
                  <a:pt x="819908" y="1524"/>
                </a:lnTo>
                <a:lnTo>
                  <a:pt x="819852" y="3048"/>
                </a:lnTo>
                <a:lnTo>
                  <a:pt x="821432" y="3048"/>
                </a:lnTo>
                <a:close/>
              </a:path>
            </a:pathLst>
          </a:custGeom>
          <a:solidFill>
            <a:srgbClr val="D2C39D"/>
          </a:solidFill>
        </p:spPr>
        <p:txBody>
          <a:bodyPr wrap="square" lIns="0" tIns="0" rIns="0" bIns="0" rtlCol="0"/>
          <a:lstStyle/>
          <a:p>
            <a:pPr marL="0" marR="0" lvl="0" indent="0" algn="l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59778" y="323663"/>
            <a:ext cx="1974322" cy="1571577"/>
          </a:xfrm>
          <a:custGeom>
            <a:avLst/>
            <a:gdLst/>
            <a:ahLst/>
            <a:cxnLst/>
            <a:rect l="l" t="t" r="r" b="b"/>
            <a:pathLst>
              <a:path w="1731645" h="1731645">
                <a:moveTo>
                  <a:pt x="1731264" y="865632"/>
                </a:moveTo>
                <a:lnTo>
                  <a:pt x="1729740" y="819912"/>
                </a:lnTo>
                <a:lnTo>
                  <a:pt x="1726692" y="777240"/>
                </a:lnTo>
                <a:lnTo>
                  <a:pt x="1720596" y="733044"/>
                </a:lnTo>
                <a:lnTo>
                  <a:pt x="1712976" y="690372"/>
                </a:lnTo>
                <a:lnTo>
                  <a:pt x="1703832" y="649224"/>
                </a:lnTo>
                <a:lnTo>
                  <a:pt x="1703832" y="865632"/>
                </a:lnTo>
                <a:lnTo>
                  <a:pt x="1702308" y="908304"/>
                </a:lnTo>
                <a:lnTo>
                  <a:pt x="1699260" y="950976"/>
                </a:lnTo>
                <a:lnTo>
                  <a:pt x="1693164" y="993648"/>
                </a:lnTo>
                <a:lnTo>
                  <a:pt x="1685544" y="1034796"/>
                </a:lnTo>
                <a:lnTo>
                  <a:pt x="1676400" y="1075944"/>
                </a:lnTo>
                <a:lnTo>
                  <a:pt x="1665732" y="1115568"/>
                </a:lnTo>
                <a:lnTo>
                  <a:pt x="1652016" y="1153668"/>
                </a:lnTo>
                <a:lnTo>
                  <a:pt x="1636776" y="1191768"/>
                </a:lnTo>
                <a:lnTo>
                  <a:pt x="1620012" y="1228344"/>
                </a:lnTo>
                <a:lnTo>
                  <a:pt x="1601724" y="1264920"/>
                </a:lnTo>
                <a:lnTo>
                  <a:pt x="1581912" y="1299972"/>
                </a:lnTo>
                <a:lnTo>
                  <a:pt x="1560576" y="1333500"/>
                </a:lnTo>
                <a:lnTo>
                  <a:pt x="1536192" y="1367028"/>
                </a:lnTo>
                <a:lnTo>
                  <a:pt x="1511808" y="1399032"/>
                </a:lnTo>
                <a:lnTo>
                  <a:pt x="1485900" y="1429512"/>
                </a:lnTo>
                <a:lnTo>
                  <a:pt x="1456944" y="1458468"/>
                </a:lnTo>
                <a:lnTo>
                  <a:pt x="1427988" y="1485900"/>
                </a:lnTo>
                <a:lnTo>
                  <a:pt x="1367028" y="1537716"/>
                </a:lnTo>
                <a:lnTo>
                  <a:pt x="1333500" y="1560576"/>
                </a:lnTo>
                <a:lnTo>
                  <a:pt x="1299972" y="1581912"/>
                </a:lnTo>
                <a:lnTo>
                  <a:pt x="1264920" y="1603248"/>
                </a:lnTo>
                <a:lnTo>
                  <a:pt x="1228344" y="1621536"/>
                </a:lnTo>
                <a:lnTo>
                  <a:pt x="1191768" y="1638300"/>
                </a:lnTo>
                <a:lnTo>
                  <a:pt x="1153668" y="1653540"/>
                </a:lnTo>
                <a:lnTo>
                  <a:pt x="1074420" y="1677924"/>
                </a:lnTo>
                <a:lnTo>
                  <a:pt x="1033272" y="1687068"/>
                </a:lnTo>
                <a:lnTo>
                  <a:pt x="992124" y="1694688"/>
                </a:lnTo>
                <a:lnTo>
                  <a:pt x="950976" y="1699260"/>
                </a:lnTo>
                <a:lnTo>
                  <a:pt x="908304" y="1702308"/>
                </a:lnTo>
                <a:lnTo>
                  <a:pt x="865632" y="1703832"/>
                </a:lnTo>
                <a:lnTo>
                  <a:pt x="821436" y="1702308"/>
                </a:lnTo>
                <a:lnTo>
                  <a:pt x="778764" y="1699260"/>
                </a:lnTo>
                <a:lnTo>
                  <a:pt x="696468" y="1687068"/>
                </a:lnTo>
                <a:lnTo>
                  <a:pt x="655320" y="1676400"/>
                </a:lnTo>
                <a:lnTo>
                  <a:pt x="615696" y="1665732"/>
                </a:lnTo>
                <a:lnTo>
                  <a:pt x="576072" y="1652016"/>
                </a:lnTo>
                <a:lnTo>
                  <a:pt x="539496" y="1638300"/>
                </a:lnTo>
                <a:lnTo>
                  <a:pt x="501396" y="1620012"/>
                </a:lnTo>
                <a:lnTo>
                  <a:pt x="464820" y="1601724"/>
                </a:lnTo>
                <a:lnTo>
                  <a:pt x="429768" y="1581912"/>
                </a:lnTo>
                <a:lnTo>
                  <a:pt x="396240" y="1560576"/>
                </a:lnTo>
                <a:lnTo>
                  <a:pt x="332232" y="1511808"/>
                </a:lnTo>
                <a:lnTo>
                  <a:pt x="301752" y="1485900"/>
                </a:lnTo>
                <a:lnTo>
                  <a:pt x="272796" y="1458468"/>
                </a:lnTo>
                <a:lnTo>
                  <a:pt x="245364" y="1427988"/>
                </a:lnTo>
                <a:lnTo>
                  <a:pt x="217932" y="1399032"/>
                </a:lnTo>
                <a:lnTo>
                  <a:pt x="193548" y="1367028"/>
                </a:lnTo>
                <a:lnTo>
                  <a:pt x="147828" y="1299972"/>
                </a:lnTo>
                <a:lnTo>
                  <a:pt x="128016" y="1264920"/>
                </a:lnTo>
                <a:lnTo>
                  <a:pt x="109728" y="1228344"/>
                </a:lnTo>
                <a:lnTo>
                  <a:pt x="92964" y="1191768"/>
                </a:lnTo>
                <a:lnTo>
                  <a:pt x="77724" y="1153668"/>
                </a:lnTo>
                <a:lnTo>
                  <a:pt x="53340" y="1074420"/>
                </a:lnTo>
                <a:lnTo>
                  <a:pt x="44196" y="1034796"/>
                </a:lnTo>
                <a:lnTo>
                  <a:pt x="36576" y="992124"/>
                </a:lnTo>
                <a:lnTo>
                  <a:pt x="32004" y="950976"/>
                </a:lnTo>
                <a:lnTo>
                  <a:pt x="28956" y="908304"/>
                </a:lnTo>
                <a:lnTo>
                  <a:pt x="27432" y="865632"/>
                </a:lnTo>
                <a:lnTo>
                  <a:pt x="28956" y="821436"/>
                </a:lnTo>
                <a:lnTo>
                  <a:pt x="32004" y="778764"/>
                </a:lnTo>
                <a:lnTo>
                  <a:pt x="36576" y="737616"/>
                </a:lnTo>
                <a:lnTo>
                  <a:pt x="44196" y="696468"/>
                </a:lnTo>
                <a:lnTo>
                  <a:pt x="53340" y="655320"/>
                </a:lnTo>
                <a:lnTo>
                  <a:pt x="65532" y="615696"/>
                </a:lnTo>
                <a:lnTo>
                  <a:pt x="77724" y="577596"/>
                </a:lnTo>
                <a:lnTo>
                  <a:pt x="92964" y="539496"/>
                </a:lnTo>
                <a:lnTo>
                  <a:pt x="109728" y="501396"/>
                </a:lnTo>
                <a:lnTo>
                  <a:pt x="128016" y="466344"/>
                </a:lnTo>
                <a:lnTo>
                  <a:pt x="170688" y="396240"/>
                </a:lnTo>
                <a:lnTo>
                  <a:pt x="193548" y="364236"/>
                </a:lnTo>
                <a:lnTo>
                  <a:pt x="219456" y="332232"/>
                </a:lnTo>
                <a:lnTo>
                  <a:pt x="245364" y="301752"/>
                </a:lnTo>
                <a:lnTo>
                  <a:pt x="272796" y="272796"/>
                </a:lnTo>
                <a:lnTo>
                  <a:pt x="301752" y="245364"/>
                </a:lnTo>
                <a:lnTo>
                  <a:pt x="332232" y="217932"/>
                </a:lnTo>
                <a:lnTo>
                  <a:pt x="364236" y="193548"/>
                </a:lnTo>
                <a:lnTo>
                  <a:pt x="396240" y="170688"/>
                </a:lnTo>
                <a:lnTo>
                  <a:pt x="431292" y="147828"/>
                </a:lnTo>
                <a:lnTo>
                  <a:pt x="466344" y="128016"/>
                </a:lnTo>
                <a:lnTo>
                  <a:pt x="502920" y="109728"/>
                </a:lnTo>
                <a:lnTo>
                  <a:pt x="539496" y="92964"/>
                </a:lnTo>
                <a:lnTo>
                  <a:pt x="577596" y="77724"/>
                </a:lnTo>
                <a:lnTo>
                  <a:pt x="615696" y="65532"/>
                </a:lnTo>
                <a:lnTo>
                  <a:pt x="656844" y="53340"/>
                </a:lnTo>
                <a:lnTo>
                  <a:pt x="696468" y="44196"/>
                </a:lnTo>
                <a:lnTo>
                  <a:pt x="737616" y="36576"/>
                </a:lnTo>
                <a:lnTo>
                  <a:pt x="780288" y="32004"/>
                </a:lnTo>
                <a:lnTo>
                  <a:pt x="822960" y="28956"/>
                </a:lnTo>
                <a:lnTo>
                  <a:pt x="865632" y="27432"/>
                </a:lnTo>
                <a:lnTo>
                  <a:pt x="908304" y="28956"/>
                </a:lnTo>
                <a:lnTo>
                  <a:pt x="950976" y="32004"/>
                </a:lnTo>
                <a:lnTo>
                  <a:pt x="993648" y="36576"/>
                </a:lnTo>
                <a:lnTo>
                  <a:pt x="1034796" y="44196"/>
                </a:lnTo>
                <a:lnTo>
                  <a:pt x="1074420" y="53340"/>
                </a:lnTo>
                <a:lnTo>
                  <a:pt x="1115568" y="65532"/>
                </a:lnTo>
                <a:lnTo>
                  <a:pt x="1153668" y="77724"/>
                </a:lnTo>
                <a:lnTo>
                  <a:pt x="1191768" y="92964"/>
                </a:lnTo>
                <a:lnTo>
                  <a:pt x="1228344" y="109728"/>
                </a:lnTo>
                <a:lnTo>
                  <a:pt x="1264920" y="128016"/>
                </a:lnTo>
                <a:lnTo>
                  <a:pt x="1299972" y="149352"/>
                </a:lnTo>
                <a:lnTo>
                  <a:pt x="1333500" y="170688"/>
                </a:lnTo>
                <a:lnTo>
                  <a:pt x="1367028" y="193548"/>
                </a:lnTo>
                <a:lnTo>
                  <a:pt x="1399032" y="219456"/>
                </a:lnTo>
                <a:lnTo>
                  <a:pt x="1429512" y="245364"/>
                </a:lnTo>
                <a:lnTo>
                  <a:pt x="1458468" y="272796"/>
                </a:lnTo>
                <a:lnTo>
                  <a:pt x="1485900" y="301752"/>
                </a:lnTo>
                <a:lnTo>
                  <a:pt x="1511808" y="332232"/>
                </a:lnTo>
                <a:lnTo>
                  <a:pt x="1537716" y="364236"/>
                </a:lnTo>
                <a:lnTo>
                  <a:pt x="1560576" y="397764"/>
                </a:lnTo>
                <a:lnTo>
                  <a:pt x="1581912" y="431292"/>
                </a:lnTo>
                <a:lnTo>
                  <a:pt x="1601724" y="466344"/>
                </a:lnTo>
                <a:lnTo>
                  <a:pt x="1620012" y="502920"/>
                </a:lnTo>
                <a:lnTo>
                  <a:pt x="1636776" y="539496"/>
                </a:lnTo>
                <a:lnTo>
                  <a:pt x="1652016" y="577596"/>
                </a:lnTo>
                <a:lnTo>
                  <a:pt x="1665732" y="617220"/>
                </a:lnTo>
                <a:lnTo>
                  <a:pt x="1676400" y="656844"/>
                </a:lnTo>
                <a:lnTo>
                  <a:pt x="1685544" y="696468"/>
                </a:lnTo>
                <a:lnTo>
                  <a:pt x="1693164" y="737616"/>
                </a:lnTo>
                <a:lnTo>
                  <a:pt x="1699260" y="780288"/>
                </a:lnTo>
                <a:lnTo>
                  <a:pt x="1702308" y="822960"/>
                </a:lnTo>
                <a:lnTo>
                  <a:pt x="1703832" y="865632"/>
                </a:lnTo>
                <a:lnTo>
                  <a:pt x="1703832" y="649224"/>
                </a:lnTo>
                <a:lnTo>
                  <a:pt x="1691640" y="608076"/>
                </a:lnTo>
                <a:lnTo>
                  <a:pt x="1677924" y="566928"/>
                </a:lnTo>
                <a:lnTo>
                  <a:pt x="1662684" y="528828"/>
                </a:lnTo>
                <a:lnTo>
                  <a:pt x="1626108" y="452628"/>
                </a:lnTo>
                <a:lnTo>
                  <a:pt x="1604772" y="416052"/>
                </a:lnTo>
                <a:lnTo>
                  <a:pt x="1581912" y="381000"/>
                </a:lnTo>
                <a:lnTo>
                  <a:pt x="1559052" y="347472"/>
                </a:lnTo>
                <a:lnTo>
                  <a:pt x="1533144" y="315468"/>
                </a:lnTo>
                <a:lnTo>
                  <a:pt x="1505712" y="283464"/>
                </a:lnTo>
                <a:lnTo>
                  <a:pt x="1476756" y="252984"/>
                </a:lnTo>
                <a:lnTo>
                  <a:pt x="1446276" y="224028"/>
                </a:lnTo>
                <a:lnTo>
                  <a:pt x="1415796" y="198120"/>
                </a:lnTo>
                <a:lnTo>
                  <a:pt x="1382268" y="172212"/>
                </a:lnTo>
                <a:lnTo>
                  <a:pt x="1348740" y="147828"/>
                </a:lnTo>
                <a:lnTo>
                  <a:pt x="1313688" y="124968"/>
                </a:lnTo>
                <a:lnTo>
                  <a:pt x="1277112" y="103632"/>
                </a:lnTo>
                <a:lnTo>
                  <a:pt x="1240536" y="85344"/>
                </a:lnTo>
                <a:lnTo>
                  <a:pt x="1202436" y="68580"/>
                </a:lnTo>
                <a:lnTo>
                  <a:pt x="1162812" y="51816"/>
                </a:lnTo>
                <a:lnTo>
                  <a:pt x="1080516" y="27432"/>
                </a:lnTo>
                <a:lnTo>
                  <a:pt x="1039368" y="18288"/>
                </a:lnTo>
                <a:lnTo>
                  <a:pt x="996696" y="10668"/>
                </a:lnTo>
                <a:lnTo>
                  <a:pt x="954024" y="4572"/>
                </a:lnTo>
                <a:lnTo>
                  <a:pt x="909828" y="1524"/>
                </a:lnTo>
                <a:lnTo>
                  <a:pt x="865632" y="0"/>
                </a:lnTo>
                <a:lnTo>
                  <a:pt x="819912" y="1524"/>
                </a:lnTo>
                <a:lnTo>
                  <a:pt x="775716" y="4572"/>
                </a:lnTo>
                <a:lnTo>
                  <a:pt x="733044" y="10668"/>
                </a:lnTo>
                <a:lnTo>
                  <a:pt x="690372" y="18288"/>
                </a:lnTo>
                <a:lnTo>
                  <a:pt x="649224" y="27432"/>
                </a:lnTo>
                <a:lnTo>
                  <a:pt x="608076" y="39624"/>
                </a:lnTo>
                <a:lnTo>
                  <a:pt x="566928" y="53340"/>
                </a:lnTo>
                <a:lnTo>
                  <a:pt x="528828" y="68580"/>
                </a:lnTo>
                <a:lnTo>
                  <a:pt x="489204" y="85344"/>
                </a:lnTo>
                <a:lnTo>
                  <a:pt x="416052" y="124968"/>
                </a:lnTo>
                <a:lnTo>
                  <a:pt x="381000" y="147828"/>
                </a:lnTo>
                <a:lnTo>
                  <a:pt x="347472" y="172212"/>
                </a:lnTo>
                <a:lnTo>
                  <a:pt x="313944" y="198120"/>
                </a:lnTo>
                <a:lnTo>
                  <a:pt x="283464" y="225552"/>
                </a:lnTo>
                <a:lnTo>
                  <a:pt x="252984" y="254508"/>
                </a:lnTo>
                <a:lnTo>
                  <a:pt x="224028" y="283464"/>
                </a:lnTo>
                <a:lnTo>
                  <a:pt x="196596" y="315468"/>
                </a:lnTo>
                <a:lnTo>
                  <a:pt x="172212" y="347472"/>
                </a:lnTo>
                <a:lnTo>
                  <a:pt x="147828" y="382524"/>
                </a:lnTo>
                <a:lnTo>
                  <a:pt x="124968" y="417576"/>
                </a:lnTo>
                <a:lnTo>
                  <a:pt x="103632" y="452628"/>
                </a:lnTo>
                <a:lnTo>
                  <a:pt x="85344" y="490728"/>
                </a:lnTo>
                <a:lnTo>
                  <a:pt x="68580" y="528828"/>
                </a:lnTo>
                <a:lnTo>
                  <a:pt x="51816" y="568452"/>
                </a:lnTo>
                <a:lnTo>
                  <a:pt x="38100" y="608076"/>
                </a:lnTo>
                <a:lnTo>
                  <a:pt x="16764" y="691896"/>
                </a:lnTo>
                <a:lnTo>
                  <a:pt x="9144" y="734568"/>
                </a:lnTo>
                <a:lnTo>
                  <a:pt x="4572" y="777240"/>
                </a:lnTo>
                <a:lnTo>
                  <a:pt x="1524" y="821436"/>
                </a:lnTo>
                <a:lnTo>
                  <a:pt x="0" y="865632"/>
                </a:lnTo>
                <a:lnTo>
                  <a:pt x="1524" y="909828"/>
                </a:lnTo>
                <a:lnTo>
                  <a:pt x="4572" y="954024"/>
                </a:lnTo>
                <a:lnTo>
                  <a:pt x="16764" y="1040892"/>
                </a:lnTo>
                <a:lnTo>
                  <a:pt x="27432" y="1082040"/>
                </a:lnTo>
                <a:lnTo>
                  <a:pt x="39624" y="1123188"/>
                </a:lnTo>
                <a:lnTo>
                  <a:pt x="51816" y="1162812"/>
                </a:lnTo>
                <a:lnTo>
                  <a:pt x="68580" y="1202436"/>
                </a:lnTo>
                <a:lnTo>
                  <a:pt x="85344" y="1240536"/>
                </a:lnTo>
                <a:lnTo>
                  <a:pt x="105156" y="1278636"/>
                </a:lnTo>
                <a:lnTo>
                  <a:pt x="124968" y="1315212"/>
                </a:lnTo>
                <a:lnTo>
                  <a:pt x="147828" y="1350264"/>
                </a:lnTo>
                <a:lnTo>
                  <a:pt x="172212" y="1383792"/>
                </a:lnTo>
                <a:lnTo>
                  <a:pt x="198120" y="1415796"/>
                </a:lnTo>
                <a:lnTo>
                  <a:pt x="225552" y="1447800"/>
                </a:lnTo>
                <a:lnTo>
                  <a:pt x="252984" y="1478280"/>
                </a:lnTo>
                <a:lnTo>
                  <a:pt x="283464" y="1505712"/>
                </a:lnTo>
                <a:lnTo>
                  <a:pt x="315468" y="1533144"/>
                </a:lnTo>
                <a:lnTo>
                  <a:pt x="347472" y="1559052"/>
                </a:lnTo>
                <a:lnTo>
                  <a:pt x="381000" y="1583436"/>
                </a:lnTo>
                <a:lnTo>
                  <a:pt x="416052" y="1606296"/>
                </a:lnTo>
                <a:lnTo>
                  <a:pt x="452628" y="1626108"/>
                </a:lnTo>
                <a:lnTo>
                  <a:pt x="490728" y="1645920"/>
                </a:lnTo>
                <a:lnTo>
                  <a:pt x="528828" y="1662684"/>
                </a:lnTo>
                <a:lnTo>
                  <a:pt x="568452" y="1677924"/>
                </a:lnTo>
                <a:lnTo>
                  <a:pt x="608076" y="1691640"/>
                </a:lnTo>
                <a:lnTo>
                  <a:pt x="649224" y="1703832"/>
                </a:lnTo>
                <a:lnTo>
                  <a:pt x="691896" y="1712976"/>
                </a:lnTo>
                <a:lnTo>
                  <a:pt x="734568" y="1720596"/>
                </a:lnTo>
                <a:lnTo>
                  <a:pt x="777240" y="1726692"/>
                </a:lnTo>
                <a:lnTo>
                  <a:pt x="821436" y="1729740"/>
                </a:lnTo>
                <a:lnTo>
                  <a:pt x="865632" y="1731264"/>
                </a:lnTo>
                <a:lnTo>
                  <a:pt x="909828" y="1729740"/>
                </a:lnTo>
                <a:lnTo>
                  <a:pt x="954024" y="1726692"/>
                </a:lnTo>
                <a:lnTo>
                  <a:pt x="996696" y="1720596"/>
                </a:lnTo>
                <a:lnTo>
                  <a:pt x="1039368" y="1712976"/>
                </a:lnTo>
                <a:lnTo>
                  <a:pt x="1082040" y="1703832"/>
                </a:lnTo>
                <a:lnTo>
                  <a:pt x="1123188" y="1691640"/>
                </a:lnTo>
                <a:lnTo>
                  <a:pt x="1162812" y="1677924"/>
                </a:lnTo>
                <a:lnTo>
                  <a:pt x="1202436" y="1662684"/>
                </a:lnTo>
                <a:lnTo>
                  <a:pt x="1240536" y="1645920"/>
                </a:lnTo>
                <a:lnTo>
                  <a:pt x="1278636" y="1626108"/>
                </a:lnTo>
                <a:lnTo>
                  <a:pt x="1348740" y="1583436"/>
                </a:lnTo>
                <a:lnTo>
                  <a:pt x="1383792" y="1559052"/>
                </a:lnTo>
                <a:lnTo>
                  <a:pt x="1415796" y="1533144"/>
                </a:lnTo>
                <a:lnTo>
                  <a:pt x="1447800" y="1505712"/>
                </a:lnTo>
                <a:lnTo>
                  <a:pt x="1505712" y="1447800"/>
                </a:lnTo>
                <a:lnTo>
                  <a:pt x="1533144" y="1415796"/>
                </a:lnTo>
                <a:lnTo>
                  <a:pt x="1559052" y="1382268"/>
                </a:lnTo>
                <a:lnTo>
                  <a:pt x="1583436" y="1348740"/>
                </a:lnTo>
                <a:lnTo>
                  <a:pt x="1604772" y="1313688"/>
                </a:lnTo>
                <a:lnTo>
                  <a:pt x="1626108" y="1277112"/>
                </a:lnTo>
                <a:lnTo>
                  <a:pt x="1645920" y="1240536"/>
                </a:lnTo>
                <a:lnTo>
                  <a:pt x="1662684" y="1202436"/>
                </a:lnTo>
                <a:lnTo>
                  <a:pt x="1677924" y="1162812"/>
                </a:lnTo>
                <a:lnTo>
                  <a:pt x="1691640" y="1123188"/>
                </a:lnTo>
                <a:lnTo>
                  <a:pt x="1703832" y="1082040"/>
                </a:lnTo>
                <a:lnTo>
                  <a:pt x="1712976" y="1039368"/>
                </a:lnTo>
                <a:lnTo>
                  <a:pt x="1720596" y="996696"/>
                </a:lnTo>
                <a:lnTo>
                  <a:pt x="1726692" y="954024"/>
                </a:lnTo>
                <a:lnTo>
                  <a:pt x="1729740" y="909828"/>
                </a:lnTo>
                <a:lnTo>
                  <a:pt x="1731264" y="865632"/>
                </a:lnTo>
                <a:close/>
              </a:path>
            </a:pathLst>
          </a:custGeom>
          <a:solidFill>
            <a:srgbClr val="FFF6DB"/>
          </a:solidFill>
        </p:spPr>
        <p:txBody>
          <a:bodyPr wrap="square" lIns="0" tIns="0" rIns="0" bIns="0" rtlCol="0"/>
          <a:lstStyle/>
          <a:p>
            <a:pPr marL="0" marR="0" lvl="0" indent="0" algn="l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392" y="1271215"/>
            <a:ext cx="1272676" cy="10086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800" y="1266943"/>
            <a:ext cx="1281463" cy="10165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92800" y="1266943"/>
            <a:ext cx="1281463" cy="1016598"/>
          </a:xfrm>
          <a:custGeom>
            <a:avLst/>
            <a:gdLst/>
            <a:ahLst/>
            <a:cxnLst/>
            <a:rect l="l" t="t" r="r" b="b"/>
            <a:pathLst>
              <a:path w="1123950" h="1120139">
                <a:moveTo>
                  <a:pt x="1123950" y="583692"/>
                </a:moveTo>
                <a:lnTo>
                  <a:pt x="1123950" y="556260"/>
                </a:lnTo>
                <a:lnTo>
                  <a:pt x="1122680" y="530352"/>
                </a:lnTo>
                <a:lnTo>
                  <a:pt x="1115060" y="477012"/>
                </a:lnTo>
                <a:lnTo>
                  <a:pt x="1103630" y="423672"/>
                </a:lnTo>
                <a:lnTo>
                  <a:pt x="1087120" y="371856"/>
                </a:lnTo>
                <a:lnTo>
                  <a:pt x="1052830" y="298704"/>
                </a:lnTo>
                <a:lnTo>
                  <a:pt x="1023620" y="251460"/>
                </a:lnTo>
                <a:lnTo>
                  <a:pt x="989330" y="205740"/>
                </a:lnTo>
                <a:lnTo>
                  <a:pt x="949960" y="164592"/>
                </a:lnTo>
                <a:lnTo>
                  <a:pt x="930910" y="144780"/>
                </a:lnTo>
                <a:lnTo>
                  <a:pt x="885190" y="108204"/>
                </a:lnTo>
                <a:lnTo>
                  <a:pt x="835660" y="77724"/>
                </a:lnTo>
                <a:lnTo>
                  <a:pt x="786130" y="51816"/>
                </a:lnTo>
                <a:lnTo>
                  <a:pt x="734060" y="30480"/>
                </a:lnTo>
                <a:lnTo>
                  <a:pt x="681990" y="15240"/>
                </a:lnTo>
                <a:lnTo>
                  <a:pt x="627380" y="6096"/>
                </a:lnTo>
                <a:lnTo>
                  <a:pt x="546100" y="0"/>
                </a:lnTo>
                <a:lnTo>
                  <a:pt x="520700" y="1524"/>
                </a:lnTo>
                <a:lnTo>
                  <a:pt x="492760" y="3048"/>
                </a:lnTo>
                <a:lnTo>
                  <a:pt x="414020" y="16764"/>
                </a:lnTo>
                <a:lnTo>
                  <a:pt x="361950" y="33528"/>
                </a:lnTo>
                <a:lnTo>
                  <a:pt x="311150" y="53340"/>
                </a:lnTo>
                <a:lnTo>
                  <a:pt x="264160" y="79248"/>
                </a:lnTo>
                <a:lnTo>
                  <a:pt x="218440" y="109728"/>
                </a:lnTo>
                <a:lnTo>
                  <a:pt x="176530" y="144780"/>
                </a:lnTo>
                <a:lnTo>
                  <a:pt x="135890" y="184404"/>
                </a:lnTo>
                <a:lnTo>
                  <a:pt x="85090" y="252984"/>
                </a:lnTo>
                <a:lnTo>
                  <a:pt x="57150" y="301752"/>
                </a:lnTo>
                <a:lnTo>
                  <a:pt x="46990" y="326136"/>
                </a:lnTo>
                <a:lnTo>
                  <a:pt x="35560" y="352044"/>
                </a:lnTo>
                <a:lnTo>
                  <a:pt x="11430" y="429768"/>
                </a:lnTo>
                <a:lnTo>
                  <a:pt x="1270" y="509016"/>
                </a:lnTo>
                <a:lnTo>
                  <a:pt x="0" y="536448"/>
                </a:lnTo>
                <a:lnTo>
                  <a:pt x="0" y="563880"/>
                </a:lnTo>
                <a:lnTo>
                  <a:pt x="1270" y="589788"/>
                </a:lnTo>
                <a:lnTo>
                  <a:pt x="6350" y="643128"/>
                </a:lnTo>
                <a:lnTo>
                  <a:pt x="6350" y="536448"/>
                </a:lnTo>
                <a:lnTo>
                  <a:pt x="8890" y="510540"/>
                </a:lnTo>
                <a:lnTo>
                  <a:pt x="19050" y="431292"/>
                </a:lnTo>
                <a:lnTo>
                  <a:pt x="33020" y="379476"/>
                </a:lnTo>
                <a:lnTo>
                  <a:pt x="52070" y="329184"/>
                </a:lnTo>
                <a:lnTo>
                  <a:pt x="77470" y="280416"/>
                </a:lnTo>
                <a:lnTo>
                  <a:pt x="107950" y="233172"/>
                </a:lnTo>
                <a:lnTo>
                  <a:pt x="142240" y="188976"/>
                </a:lnTo>
                <a:lnTo>
                  <a:pt x="201930" y="132588"/>
                </a:lnTo>
                <a:lnTo>
                  <a:pt x="246380" y="99060"/>
                </a:lnTo>
                <a:lnTo>
                  <a:pt x="292100" y="71628"/>
                </a:lnTo>
                <a:lnTo>
                  <a:pt x="316230" y="60960"/>
                </a:lnTo>
                <a:lnTo>
                  <a:pt x="340360" y="48768"/>
                </a:lnTo>
                <a:lnTo>
                  <a:pt x="415290" y="24384"/>
                </a:lnTo>
                <a:lnTo>
                  <a:pt x="467360" y="13716"/>
                </a:lnTo>
                <a:lnTo>
                  <a:pt x="546100" y="7620"/>
                </a:lnTo>
                <a:lnTo>
                  <a:pt x="575310" y="9220"/>
                </a:lnTo>
                <a:lnTo>
                  <a:pt x="599440" y="10668"/>
                </a:lnTo>
                <a:lnTo>
                  <a:pt x="627380" y="13716"/>
                </a:lnTo>
                <a:lnTo>
                  <a:pt x="652780" y="18288"/>
                </a:lnTo>
                <a:lnTo>
                  <a:pt x="680720" y="22860"/>
                </a:lnTo>
                <a:lnTo>
                  <a:pt x="732790" y="38100"/>
                </a:lnTo>
                <a:lnTo>
                  <a:pt x="782320" y="57912"/>
                </a:lnTo>
                <a:lnTo>
                  <a:pt x="833120" y="83820"/>
                </a:lnTo>
                <a:lnTo>
                  <a:pt x="880110" y="114300"/>
                </a:lnTo>
                <a:lnTo>
                  <a:pt x="924560" y="150876"/>
                </a:lnTo>
                <a:lnTo>
                  <a:pt x="965200" y="190500"/>
                </a:lnTo>
                <a:lnTo>
                  <a:pt x="1002030" y="233172"/>
                </a:lnTo>
                <a:lnTo>
                  <a:pt x="1032510" y="278892"/>
                </a:lnTo>
                <a:lnTo>
                  <a:pt x="1070610" y="350520"/>
                </a:lnTo>
                <a:lnTo>
                  <a:pt x="1088390" y="400812"/>
                </a:lnTo>
                <a:lnTo>
                  <a:pt x="1102360" y="451104"/>
                </a:lnTo>
                <a:lnTo>
                  <a:pt x="1115060" y="530352"/>
                </a:lnTo>
                <a:lnTo>
                  <a:pt x="1116330" y="557784"/>
                </a:lnTo>
                <a:lnTo>
                  <a:pt x="1116330" y="664464"/>
                </a:lnTo>
                <a:lnTo>
                  <a:pt x="1118870" y="637032"/>
                </a:lnTo>
                <a:lnTo>
                  <a:pt x="1122680" y="611124"/>
                </a:lnTo>
                <a:lnTo>
                  <a:pt x="1123950" y="583692"/>
                </a:lnTo>
                <a:close/>
              </a:path>
              <a:path w="1123950" h="1120139">
                <a:moveTo>
                  <a:pt x="1116330" y="664464"/>
                </a:moveTo>
                <a:lnTo>
                  <a:pt x="1116330" y="583692"/>
                </a:lnTo>
                <a:lnTo>
                  <a:pt x="1115060" y="609600"/>
                </a:lnTo>
                <a:lnTo>
                  <a:pt x="1111250" y="637032"/>
                </a:lnTo>
                <a:lnTo>
                  <a:pt x="1096010" y="714756"/>
                </a:lnTo>
                <a:lnTo>
                  <a:pt x="1079500" y="766572"/>
                </a:lnTo>
                <a:lnTo>
                  <a:pt x="1057910" y="815340"/>
                </a:lnTo>
                <a:lnTo>
                  <a:pt x="1031240" y="864108"/>
                </a:lnTo>
                <a:lnTo>
                  <a:pt x="999490" y="909828"/>
                </a:lnTo>
                <a:lnTo>
                  <a:pt x="941070" y="970788"/>
                </a:lnTo>
                <a:lnTo>
                  <a:pt x="897890" y="1004316"/>
                </a:lnTo>
                <a:lnTo>
                  <a:pt x="877570" y="1021080"/>
                </a:lnTo>
                <a:lnTo>
                  <a:pt x="831850" y="1048512"/>
                </a:lnTo>
                <a:lnTo>
                  <a:pt x="782320" y="1071372"/>
                </a:lnTo>
                <a:lnTo>
                  <a:pt x="706120" y="1095756"/>
                </a:lnTo>
                <a:lnTo>
                  <a:pt x="654050" y="1106424"/>
                </a:lnTo>
                <a:lnTo>
                  <a:pt x="599440" y="1111203"/>
                </a:lnTo>
                <a:lnTo>
                  <a:pt x="575310" y="1112520"/>
                </a:lnTo>
                <a:lnTo>
                  <a:pt x="549910" y="1112520"/>
                </a:lnTo>
                <a:lnTo>
                  <a:pt x="521970" y="1109472"/>
                </a:lnTo>
                <a:lnTo>
                  <a:pt x="496570" y="1106424"/>
                </a:lnTo>
                <a:lnTo>
                  <a:pt x="468630" y="1103376"/>
                </a:lnTo>
                <a:lnTo>
                  <a:pt x="391160" y="1082040"/>
                </a:lnTo>
                <a:lnTo>
                  <a:pt x="339090" y="1062228"/>
                </a:lnTo>
                <a:lnTo>
                  <a:pt x="290830" y="1036320"/>
                </a:lnTo>
                <a:lnTo>
                  <a:pt x="242570" y="1005840"/>
                </a:lnTo>
                <a:lnTo>
                  <a:pt x="196850" y="969264"/>
                </a:lnTo>
                <a:lnTo>
                  <a:pt x="138430" y="908304"/>
                </a:lnTo>
                <a:lnTo>
                  <a:pt x="104140" y="865632"/>
                </a:lnTo>
                <a:lnTo>
                  <a:pt x="63500" y="794004"/>
                </a:lnTo>
                <a:lnTo>
                  <a:pt x="41910" y="745236"/>
                </a:lnTo>
                <a:lnTo>
                  <a:pt x="34290" y="719328"/>
                </a:lnTo>
                <a:lnTo>
                  <a:pt x="26670" y="694944"/>
                </a:lnTo>
                <a:lnTo>
                  <a:pt x="19050" y="669036"/>
                </a:lnTo>
                <a:lnTo>
                  <a:pt x="13970" y="641604"/>
                </a:lnTo>
                <a:lnTo>
                  <a:pt x="6350" y="562356"/>
                </a:lnTo>
                <a:lnTo>
                  <a:pt x="6350" y="643128"/>
                </a:lnTo>
                <a:lnTo>
                  <a:pt x="19050" y="696468"/>
                </a:lnTo>
                <a:lnTo>
                  <a:pt x="35560" y="748284"/>
                </a:lnTo>
                <a:lnTo>
                  <a:pt x="46990" y="772668"/>
                </a:lnTo>
                <a:lnTo>
                  <a:pt x="57150" y="798576"/>
                </a:lnTo>
                <a:lnTo>
                  <a:pt x="115570" y="891540"/>
                </a:lnTo>
                <a:lnTo>
                  <a:pt x="151130" y="935736"/>
                </a:lnTo>
                <a:lnTo>
                  <a:pt x="193040" y="975360"/>
                </a:lnTo>
                <a:lnTo>
                  <a:pt x="238760" y="1011936"/>
                </a:lnTo>
                <a:lnTo>
                  <a:pt x="287020" y="1042416"/>
                </a:lnTo>
                <a:lnTo>
                  <a:pt x="336550" y="1068324"/>
                </a:lnTo>
                <a:lnTo>
                  <a:pt x="387350" y="1089660"/>
                </a:lnTo>
                <a:lnTo>
                  <a:pt x="415290" y="1097280"/>
                </a:lnTo>
                <a:lnTo>
                  <a:pt x="440690" y="1104900"/>
                </a:lnTo>
                <a:lnTo>
                  <a:pt x="468630" y="1109472"/>
                </a:lnTo>
                <a:lnTo>
                  <a:pt x="494030" y="1114044"/>
                </a:lnTo>
                <a:lnTo>
                  <a:pt x="521970" y="1117092"/>
                </a:lnTo>
                <a:lnTo>
                  <a:pt x="553720" y="1118844"/>
                </a:lnTo>
                <a:lnTo>
                  <a:pt x="575310" y="1120140"/>
                </a:lnTo>
                <a:lnTo>
                  <a:pt x="629920" y="1117092"/>
                </a:lnTo>
                <a:lnTo>
                  <a:pt x="683260" y="1109472"/>
                </a:lnTo>
                <a:lnTo>
                  <a:pt x="735330" y="1095756"/>
                </a:lnTo>
                <a:lnTo>
                  <a:pt x="786130" y="1077468"/>
                </a:lnTo>
                <a:lnTo>
                  <a:pt x="834390" y="1054608"/>
                </a:lnTo>
                <a:lnTo>
                  <a:pt x="881380" y="1027176"/>
                </a:lnTo>
                <a:lnTo>
                  <a:pt x="902970" y="1010412"/>
                </a:lnTo>
                <a:lnTo>
                  <a:pt x="925830" y="993648"/>
                </a:lnTo>
                <a:lnTo>
                  <a:pt x="966470" y="955548"/>
                </a:lnTo>
                <a:lnTo>
                  <a:pt x="1022350" y="890016"/>
                </a:lnTo>
                <a:lnTo>
                  <a:pt x="1052830" y="842772"/>
                </a:lnTo>
                <a:lnTo>
                  <a:pt x="1076960" y="794004"/>
                </a:lnTo>
                <a:lnTo>
                  <a:pt x="1096010" y="742188"/>
                </a:lnTo>
                <a:lnTo>
                  <a:pt x="1103630" y="716280"/>
                </a:lnTo>
                <a:lnTo>
                  <a:pt x="1116330" y="664464"/>
                </a:lnTo>
                <a:close/>
              </a:path>
              <a:path w="1123950" h="1120139">
                <a:moveTo>
                  <a:pt x="993140" y="579120"/>
                </a:moveTo>
                <a:lnTo>
                  <a:pt x="993140" y="559308"/>
                </a:lnTo>
                <a:lnTo>
                  <a:pt x="991870" y="537972"/>
                </a:lnTo>
                <a:lnTo>
                  <a:pt x="986790" y="496824"/>
                </a:lnTo>
                <a:lnTo>
                  <a:pt x="977900" y="457200"/>
                </a:lnTo>
                <a:lnTo>
                  <a:pt x="956310" y="397764"/>
                </a:lnTo>
                <a:lnTo>
                  <a:pt x="947420" y="379476"/>
                </a:lnTo>
                <a:lnTo>
                  <a:pt x="938530" y="359664"/>
                </a:lnTo>
                <a:lnTo>
                  <a:pt x="915670" y="324612"/>
                </a:lnTo>
                <a:lnTo>
                  <a:pt x="889000" y="289560"/>
                </a:lnTo>
                <a:lnTo>
                  <a:pt x="859790" y="257556"/>
                </a:lnTo>
                <a:lnTo>
                  <a:pt x="826770" y="228600"/>
                </a:lnTo>
                <a:lnTo>
                  <a:pt x="772160" y="190500"/>
                </a:lnTo>
                <a:lnTo>
                  <a:pt x="732790" y="170688"/>
                </a:lnTo>
                <a:lnTo>
                  <a:pt x="673100" y="147828"/>
                </a:lnTo>
                <a:lnTo>
                  <a:pt x="631190" y="138684"/>
                </a:lnTo>
                <a:lnTo>
                  <a:pt x="590550" y="132588"/>
                </a:lnTo>
                <a:lnTo>
                  <a:pt x="568960" y="131064"/>
                </a:lnTo>
                <a:lnTo>
                  <a:pt x="528320" y="131064"/>
                </a:lnTo>
                <a:lnTo>
                  <a:pt x="486410" y="135636"/>
                </a:lnTo>
                <a:lnTo>
                  <a:pt x="447040" y="143256"/>
                </a:lnTo>
                <a:lnTo>
                  <a:pt x="407670" y="155448"/>
                </a:lnTo>
                <a:lnTo>
                  <a:pt x="369570" y="170688"/>
                </a:lnTo>
                <a:lnTo>
                  <a:pt x="332740" y="190500"/>
                </a:lnTo>
                <a:lnTo>
                  <a:pt x="314960" y="201168"/>
                </a:lnTo>
                <a:lnTo>
                  <a:pt x="264160" y="240792"/>
                </a:lnTo>
                <a:lnTo>
                  <a:pt x="233680" y="271272"/>
                </a:lnTo>
                <a:lnTo>
                  <a:pt x="208280" y="304800"/>
                </a:lnTo>
                <a:lnTo>
                  <a:pt x="184150" y="341376"/>
                </a:lnTo>
                <a:lnTo>
                  <a:pt x="165100" y="379476"/>
                </a:lnTo>
                <a:lnTo>
                  <a:pt x="149860" y="419100"/>
                </a:lnTo>
                <a:lnTo>
                  <a:pt x="134620" y="478536"/>
                </a:lnTo>
                <a:lnTo>
                  <a:pt x="130810" y="519684"/>
                </a:lnTo>
                <a:lnTo>
                  <a:pt x="130810" y="582168"/>
                </a:lnTo>
                <a:lnTo>
                  <a:pt x="135890" y="623316"/>
                </a:lnTo>
                <a:lnTo>
                  <a:pt x="138430" y="636524"/>
                </a:lnTo>
                <a:lnTo>
                  <a:pt x="138430" y="521208"/>
                </a:lnTo>
                <a:lnTo>
                  <a:pt x="139700" y="499872"/>
                </a:lnTo>
                <a:lnTo>
                  <a:pt x="151130" y="440436"/>
                </a:lnTo>
                <a:lnTo>
                  <a:pt x="163830" y="402336"/>
                </a:lnTo>
                <a:lnTo>
                  <a:pt x="189230" y="345948"/>
                </a:lnTo>
                <a:lnTo>
                  <a:pt x="201930" y="327660"/>
                </a:lnTo>
                <a:lnTo>
                  <a:pt x="212090" y="309372"/>
                </a:lnTo>
                <a:lnTo>
                  <a:pt x="240030" y="275844"/>
                </a:lnTo>
                <a:lnTo>
                  <a:pt x="269240" y="246888"/>
                </a:lnTo>
                <a:lnTo>
                  <a:pt x="285750" y="233172"/>
                </a:lnTo>
                <a:lnTo>
                  <a:pt x="300990" y="219456"/>
                </a:lnTo>
                <a:lnTo>
                  <a:pt x="318770" y="207264"/>
                </a:lnTo>
                <a:lnTo>
                  <a:pt x="336550" y="196596"/>
                </a:lnTo>
                <a:lnTo>
                  <a:pt x="391160" y="169164"/>
                </a:lnTo>
                <a:lnTo>
                  <a:pt x="408940" y="163068"/>
                </a:lnTo>
                <a:lnTo>
                  <a:pt x="429260" y="155448"/>
                </a:lnTo>
                <a:lnTo>
                  <a:pt x="468630" y="146304"/>
                </a:lnTo>
                <a:lnTo>
                  <a:pt x="508000" y="140208"/>
                </a:lnTo>
                <a:lnTo>
                  <a:pt x="528320" y="138684"/>
                </a:lnTo>
                <a:lnTo>
                  <a:pt x="568960" y="138684"/>
                </a:lnTo>
                <a:lnTo>
                  <a:pt x="610870" y="143256"/>
                </a:lnTo>
                <a:lnTo>
                  <a:pt x="669290" y="155448"/>
                </a:lnTo>
                <a:lnTo>
                  <a:pt x="728980" y="176784"/>
                </a:lnTo>
                <a:lnTo>
                  <a:pt x="749300" y="187452"/>
                </a:lnTo>
                <a:lnTo>
                  <a:pt x="767080" y="196596"/>
                </a:lnTo>
                <a:lnTo>
                  <a:pt x="803910" y="220980"/>
                </a:lnTo>
                <a:lnTo>
                  <a:pt x="839470" y="248412"/>
                </a:lnTo>
                <a:lnTo>
                  <a:pt x="869950" y="278892"/>
                </a:lnTo>
                <a:lnTo>
                  <a:pt x="896620" y="310896"/>
                </a:lnTo>
                <a:lnTo>
                  <a:pt x="932180" y="364236"/>
                </a:lnTo>
                <a:lnTo>
                  <a:pt x="949960" y="400812"/>
                </a:lnTo>
                <a:lnTo>
                  <a:pt x="963930" y="438912"/>
                </a:lnTo>
                <a:lnTo>
                  <a:pt x="979170" y="498348"/>
                </a:lnTo>
                <a:lnTo>
                  <a:pt x="984250" y="539496"/>
                </a:lnTo>
                <a:lnTo>
                  <a:pt x="985520" y="559308"/>
                </a:lnTo>
                <a:lnTo>
                  <a:pt x="985520" y="651510"/>
                </a:lnTo>
                <a:lnTo>
                  <a:pt x="991870" y="600456"/>
                </a:lnTo>
                <a:lnTo>
                  <a:pt x="993140" y="579120"/>
                </a:lnTo>
                <a:close/>
              </a:path>
              <a:path w="1123950" h="1120139">
                <a:moveTo>
                  <a:pt x="985520" y="651510"/>
                </a:moveTo>
                <a:lnTo>
                  <a:pt x="985520" y="598932"/>
                </a:lnTo>
                <a:lnTo>
                  <a:pt x="981710" y="620268"/>
                </a:lnTo>
                <a:lnTo>
                  <a:pt x="980440" y="640080"/>
                </a:lnTo>
                <a:lnTo>
                  <a:pt x="971550" y="679704"/>
                </a:lnTo>
                <a:lnTo>
                  <a:pt x="965200" y="699516"/>
                </a:lnTo>
                <a:lnTo>
                  <a:pt x="958850" y="717804"/>
                </a:lnTo>
                <a:lnTo>
                  <a:pt x="949960" y="737616"/>
                </a:lnTo>
                <a:lnTo>
                  <a:pt x="942340" y="755904"/>
                </a:lnTo>
                <a:lnTo>
                  <a:pt x="920750" y="792480"/>
                </a:lnTo>
                <a:lnTo>
                  <a:pt x="896620" y="827532"/>
                </a:lnTo>
                <a:lnTo>
                  <a:pt x="852170" y="874776"/>
                </a:lnTo>
                <a:lnTo>
                  <a:pt x="803910" y="912876"/>
                </a:lnTo>
                <a:lnTo>
                  <a:pt x="732790" y="950976"/>
                </a:lnTo>
                <a:lnTo>
                  <a:pt x="694690" y="964692"/>
                </a:lnTo>
                <a:lnTo>
                  <a:pt x="654050" y="973836"/>
                </a:lnTo>
                <a:lnTo>
                  <a:pt x="614680" y="979932"/>
                </a:lnTo>
                <a:lnTo>
                  <a:pt x="593090" y="981456"/>
                </a:lnTo>
                <a:lnTo>
                  <a:pt x="552450" y="981366"/>
                </a:lnTo>
                <a:lnTo>
                  <a:pt x="532130" y="979932"/>
                </a:lnTo>
                <a:lnTo>
                  <a:pt x="513080" y="978408"/>
                </a:lnTo>
                <a:lnTo>
                  <a:pt x="492760" y="973836"/>
                </a:lnTo>
                <a:lnTo>
                  <a:pt x="471170" y="970788"/>
                </a:lnTo>
                <a:lnTo>
                  <a:pt x="431800" y="958596"/>
                </a:lnTo>
                <a:lnTo>
                  <a:pt x="392430" y="943356"/>
                </a:lnTo>
                <a:lnTo>
                  <a:pt x="355600" y="923544"/>
                </a:lnTo>
                <a:lnTo>
                  <a:pt x="300990" y="886968"/>
                </a:lnTo>
                <a:lnTo>
                  <a:pt x="238760" y="826008"/>
                </a:lnTo>
                <a:lnTo>
                  <a:pt x="226060" y="809244"/>
                </a:lnTo>
                <a:lnTo>
                  <a:pt x="212090" y="792480"/>
                </a:lnTo>
                <a:lnTo>
                  <a:pt x="191770" y="755904"/>
                </a:lnTo>
                <a:lnTo>
                  <a:pt x="172720" y="719328"/>
                </a:lnTo>
                <a:lnTo>
                  <a:pt x="157480" y="681228"/>
                </a:lnTo>
                <a:lnTo>
                  <a:pt x="147320" y="641604"/>
                </a:lnTo>
                <a:lnTo>
                  <a:pt x="138430" y="582168"/>
                </a:lnTo>
                <a:lnTo>
                  <a:pt x="138430" y="636524"/>
                </a:lnTo>
                <a:lnTo>
                  <a:pt x="157480" y="702564"/>
                </a:lnTo>
                <a:lnTo>
                  <a:pt x="173990" y="740664"/>
                </a:lnTo>
                <a:lnTo>
                  <a:pt x="185420" y="760476"/>
                </a:lnTo>
                <a:lnTo>
                  <a:pt x="195580" y="778764"/>
                </a:lnTo>
                <a:lnTo>
                  <a:pt x="219710" y="813816"/>
                </a:lnTo>
                <a:lnTo>
                  <a:pt x="247650" y="847344"/>
                </a:lnTo>
                <a:lnTo>
                  <a:pt x="279400" y="877824"/>
                </a:lnTo>
                <a:lnTo>
                  <a:pt x="314960" y="905256"/>
                </a:lnTo>
                <a:lnTo>
                  <a:pt x="351790" y="929640"/>
                </a:lnTo>
                <a:lnTo>
                  <a:pt x="408940" y="958596"/>
                </a:lnTo>
                <a:lnTo>
                  <a:pt x="429260" y="964692"/>
                </a:lnTo>
                <a:lnTo>
                  <a:pt x="450850" y="972312"/>
                </a:lnTo>
                <a:lnTo>
                  <a:pt x="469900" y="976884"/>
                </a:lnTo>
                <a:lnTo>
                  <a:pt x="491490" y="981456"/>
                </a:lnTo>
                <a:lnTo>
                  <a:pt x="532130" y="987552"/>
                </a:lnTo>
                <a:lnTo>
                  <a:pt x="552450" y="989076"/>
                </a:lnTo>
                <a:lnTo>
                  <a:pt x="593090" y="989076"/>
                </a:lnTo>
                <a:lnTo>
                  <a:pt x="614680" y="987552"/>
                </a:lnTo>
                <a:lnTo>
                  <a:pt x="635000" y="984504"/>
                </a:lnTo>
                <a:lnTo>
                  <a:pt x="656590" y="981456"/>
                </a:lnTo>
                <a:lnTo>
                  <a:pt x="715010" y="964692"/>
                </a:lnTo>
                <a:lnTo>
                  <a:pt x="753110" y="949452"/>
                </a:lnTo>
                <a:lnTo>
                  <a:pt x="808990" y="918972"/>
                </a:lnTo>
                <a:lnTo>
                  <a:pt x="842010" y="893064"/>
                </a:lnTo>
                <a:lnTo>
                  <a:pt x="873760" y="864108"/>
                </a:lnTo>
                <a:lnTo>
                  <a:pt x="915670" y="815340"/>
                </a:lnTo>
                <a:lnTo>
                  <a:pt x="948690" y="760476"/>
                </a:lnTo>
                <a:lnTo>
                  <a:pt x="972820" y="701040"/>
                </a:lnTo>
                <a:lnTo>
                  <a:pt x="984250" y="661416"/>
                </a:lnTo>
                <a:lnTo>
                  <a:pt x="985520" y="651510"/>
                </a:lnTo>
                <a:close/>
              </a:path>
            </a:pathLst>
          </a:custGeom>
          <a:solidFill>
            <a:srgbClr val="C7B690"/>
          </a:solidFill>
        </p:spPr>
        <p:txBody>
          <a:bodyPr wrap="square" lIns="0" tIns="0" rIns="0" bIns="0" rtlCol="0"/>
          <a:lstStyle/>
          <a:p>
            <a:pPr marL="0" marR="0" lvl="0" indent="0" algn="l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2038039" y="316736"/>
            <a:ext cx="9269974" cy="3112034"/>
          </a:xfrm>
          <a:custGeom>
            <a:avLst/>
            <a:gdLst/>
            <a:ahLst/>
            <a:cxnLst/>
            <a:rect l="l" t="t" r="r" b="b"/>
            <a:pathLst>
              <a:path w="8130540" h="3429000">
                <a:moveTo>
                  <a:pt x="8130539" y="3428999"/>
                </a:moveTo>
                <a:lnTo>
                  <a:pt x="8130539" y="0"/>
                </a:lnTo>
                <a:lnTo>
                  <a:pt x="0" y="0"/>
                </a:lnTo>
                <a:lnTo>
                  <a:pt x="0" y="3428999"/>
                </a:lnTo>
                <a:lnTo>
                  <a:pt x="813053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0952" y="3428769"/>
            <a:ext cx="10427200" cy="31120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038039" y="3428769"/>
            <a:ext cx="9269974" cy="3112034"/>
          </a:xfrm>
          <a:custGeom>
            <a:avLst/>
            <a:gdLst/>
            <a:ahLst/>
            <a:cxnLst/>
            <a:rect l="l" t="t" r="r" b="b"/>
            <a:pathLst>
              <a:path w="8130540" h="3429000">
                <a:moveTo>
                  <a:pt x="8130539" y="3428999"/>
                </a:moveTo>
                <a:lnTo>
                  <a:pt x="8130539" y="0"/>
                </a:lnTo>
                <a:lnTo>
                  <a:pt x="0" y="0"/>
                </a:lnTo>
                <a:lnTo>
                  <a:pt x="0" y="3428999"/>
                </a:lnTo>
                <a:lnTo>
                  <a:pt x="8130539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10/8/2023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‹#›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0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5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5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9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8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4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5D86-2464-4EBF-B261-D85C48C91C6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3D98C1B-8FDE-4A51-9371-398BEEDD857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7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9977" y="807284"/>
            <a:ext cx="718560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62213"/>
                </a:solidFill>
                <a:latin typeface="Simplified Arabic"/>
                <a:cs typeface="Simplified Arab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4328" y="1537575"/>
            <a:ext cx="86633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993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10/8/2023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z="1634" smtClean="0">
                <a:solidFill>
                  <a:prstClr val="black">
                    <a:tint val="75000"/>
                  </a:prstClr>
                </a:solidFill>
              </a:rPr>
              <a:pPr defTabSz="829909"/>
              <a:t>‹#›</a:t>
            </a:fld>
            <a:endParaRPr lang="en-US" sz="1634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2578-DD73-4ED0-89E9-EDE5AB69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847" y="1694"/>
            <a:ext cx="7766936" cy="950413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مبادئ الإحصاء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00FDF-D6F0-4B06-9D3A-54F836428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09" y="2646218"/>
            <a:ext cx="11054695" cy="3334705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>
            <a:normAutofit fontScale="47500" lnSpcReduction="20000"/>
          </a:bodyPr>
          <a:lstStyle/>
          <a:p>
            <a:pPr algn="r"/>
            <a:r>
              <a:rPr lang="en-US" sz="6200" b="1" dirty="0"/>
              <a:t>Measures of Central Tendency  : </a:t>
            </a:r>
            <a:r>
              <a:rPr lang="ar-SA" sz="6200" b="1" dirty="0"/>
              <a:t>مقاييس النزعة المركزي</a:t>
            </a:r>
            <a:r>
              <a:rPr lang="en-US" sz="6200" b="1" dirty="0"/>
              <a:t>-1</a:t>
            </a:r>
          </a:p>
          <a:p>
            <a:pPr algn="r"/>
            <a:r>
              <a:rPr lang="ar-SA" sz="6600" dirty="0">
                <a:solidFill>
                  <a:srgbClr val="572314"/>
                </a:solidFill>
                <a:latin typeface="SimplifiedArabic"/>
              </a:rPr>
              <a:t>هى قيم مركزية (متوسطة) تتمركز او تتوزع حولها البيانات.</a:t>
            </a:r>
            <a:endParaRPr lang="en-US" sz="6600" dirty="0">
              <a:solidFill>
                <a:srgbClr val="572314"/>
              </a:solidFill>
              <a:latin typeface="SimplifiedArabic"/>
            </a:endParaRPr>
          </a:p>
          <a:p>
            <a:pPr algn="r"/>
            <a:r>
              <a:rPr lang="en-US" sz="6200" b="1" dirty="0"/>
              <a:t> </a:t>
            </a:r>
            <a:r>
              <a:rPr lang="ar-SA" sz="6200" b="1" dirty="0"/>
              <a:t/>
            </a:r>
            <a:br>
              <a:rPr lang="ar-SA" sz="6200" b="1" dirty="0"/>
            </a:br>
            <a:r>
              <a:rPr lang="en-US" sz="6300" b="1" dirty="0"/>
              <a:t>Measures of Central Tendency : </a:t>
            </a:r>
            <a:r>
              <a:rPr lang="ar-SA" sz="6300" b="1" dirty="0"/>
              <a:t>2- مقاييس التشتت</a:t>
            </a:r>
            <a:r>
              <a:rPr lang="ar-SA" sz="8000" b="1" dirty="0"/>
              <a:t/>
            </a:r>
            <a:br>
              <a:rPr lang="ar-SA" sz="8000" b="1" dirty="0"/>
            </a:br>
            <a:r>
              <a:rPr lang="ar-SA" sz="6500" dirty="0">
                <a:solidFill>
                  <a:srgbClr val="572314"/>
                </a:solidFill>
                <a:latin typeface="SimplifiedArabic"/>
              </a:rPr>
              <a:t>هي درجة تقارب او تباعد البيانات عن بعضها البعض.</a:t>
            </a:r>
            <a:endParaRPr lang="en-US" sz="6500" dirty="0">
              <a:solidFill>
                <a:srgbClr val="572314"/>
              </a:solidFill>
              <a:latin typeface="SimplifiedArabic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997238-DACC-443D-B01E-19F5B2193E77}"/>
              </a:ext>
            </a:extLst>
          </p:cNvPr>
          <p:cNvSpPr/>
          <p:nvPr/>
        </p:nvSpPr>
        <p:spPr>
          <a:xfrm>
            <a:off x="3962566" y="1280389"/>
            <a:ext cx="7909088" cy="12134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الفصل الثالث : المقاييس الإحصائية الوصفية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6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FFB6-B7B1-43A8-8A92-C28615D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68" y="236127"/>
            <a:ext cx="9520157" cy="1056319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9A3300"/>
                </a:solidFill>
                <a:latin typeface="SimplifiedArabic"/>
              </a:rPr>
              <a:t>(مثال 3- 4)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8CB5B-5E73-4762-87A4-2C6821FC7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67345" y="1408327"/>
            <a:ext cx="9303841" cy="3690146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sz="2400" dirty="0">
                <a:latin typeface="SimplifiedArabic"/>
              </a:rPr>
              <a:t>أوجد المتوسط المرجح لدرجات أحد الطلاب فى ثلاث مقررات باحد الفصول الدراسية حيث كانت درجاته هى  على الترتيب 50 ،70  ،  40 و كانت الساعات المعتمدة هى 4 ،3 ،2</a:t>
            </a:r>
          </a:p>
          <a:p>
            <a:pPr marL="0" indent="0" algn="r" rtl="1">
              <a:buNone/>
            </a:pPr>
            <a:endParaRPr lang="ar-SA" sz="2400" dirty="0">
              <a:latin typeface="SimplifiedArabic"/>
            </a:endParaRPr>
          </a:p>
          <a:p>
            <a:pPr marL="0" indent="0" algn="r" rtl="1">
              <a:buNone/>
            </a:pPr>
            <a:r>
              <a:rPr lang="ar-SA" sz="2400" dirty="0">
                <a:latin typeface="SimplifiedArabic"/>
              </a:rPr>
              <a:t>    </a:t>
            </a:r>
            <a:endParaRPr lang="en-US" sz="2400" dirty="0"/>
          </a:p>
          <a:p>
            <a:pPr marL="0" indent="0" algn="r" rtl="1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Xw</a:t>
            </a:r>
            <a:r>
              <a:rPr lang="en-US" sz="2800" dirty="0">
                <a:latin typeface="GillSansMT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Ʃwx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=         (40)(2) + (70)(3) +(50)(4)</a:t>
            </a:r>
          </a:p>
          <a:p>
            <a:pPr marL="0" indent="0" algn="r" rtl="1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Ʃw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2+3+4             </a:t>
            </a:r>
          </a:p>
          <a:p>
            <a:pPr marL="0" indent="0" algn="r" rtl="1">
              <a:buNone/>
            </a:pP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54.4 درجة =</a:t>
            </a:r>
            <a:endParaRPr lang="en-US" sz="2800" dirty="0">
              <a:latin typeface="GillSansMT"/>
            </a:endParaRPr>
          </a:p>
          <a:p>
            <a:pPr marL="0" indent="0" rtl="1">
              <a:buNone/>
            </a:pPr>
            <a:endParaRPr lang="ar-SA" sz="2800" dirty="0">
              <a:latin typeface="GillSans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35214" y="3823855"/>
            <a:ext cx="671433" cy="138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744691" y="3837709"/>
            <a:ext cx="3526495" cy="27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2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582" y="942109"/>
            <a:ext cx="10086109" cy="4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0"/>
            <a:ext cx="9520158" cy="1049235"/>
          </a:xfrm>
        </p:spPr>
        <p:txBody>
          <a:bodyPr/>
          <a:lstStyle/>
          <a:p>
            <a:pPr algn="r"/>
            <a:r>
              <a:rPr lang="ar-SA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2 -  الوسيط</a:t>
            </a:r>
            <a:r>
              <a:rPr lang="en-US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695" y="1049235"/>
            <a:ext cx="10421777" cy="4963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82" y="4378037"/>
            <a:ext cx="2064327" cy="36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في حالة عدد القيم فردية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5781" y="5607381"/>
            <a:ext cx="2064327" cy="36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في حالة عدد القيم زوجية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6364" y="524617"/>
            <a:ext cx="1523999" cy="508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  <a:latin typeface="+mj-lt"/>
                <a:ea typeface="+mj-ea"/>
                <a:cs typeface="+mj-cs"/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186501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4778" y="316735"/>
            <a:ext cx="8300485" cy="3112034"/>
            <a:chOff x="772668" y="348995"/>
            <a:chExt cx="9145905" cy="342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48995"/>
              <a:ext cx="9145523" cy="3428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5597" y="352044"/>
              <a:ext cx="822960" cy="821690"/>
            </a:xfrm>
            <a:custGeom>
              <a:avLst/>
              <a:gdLst/>
              <a:ahLst/>
              <a:cxnLst/>
              <a:rect l="l" t="t" r="r" b="b"/>
              <a:pathLst>
                <a:path w="822960" h="821690">
                  <a:moveTo>
                    <a:pt x="822956" y="1524"/>
                  </a:moveTo>
                  <a:lnTo>
                    <a:pt x="822956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819912"/>
                  </a:lnTo>
                  <a:lnTo>
                    <a:pt x="1524" y="821436"/>
                  </a:lnTo>
                  <a:lnTo>
                    <a:pt x="1524" y="818388"/>
                  </a:lnTo>
                  <a:lnTo>
                    <a:pt x="3048" y="818388"/>
                  </a:lnTo>
                  <a:lnTo>
                    <a:pt x="3050" y="3045"/>
                  </a:lnTo>
                  <a:lnTo>
                    <a:pt x="4572" y="1524"/>
                  </a:lnTo>
                  <a:lnTo>
                    <a:pt x="4572" y="3048"/>
                  </a:lnTo>
                  <a:lnTo>
                    <a:pt x="819852" y="3048"/>
                  </a:lnTo>
                  <a:lnTo>
                    <a:pt x="819908" y="1524"/>
                  </a:lnTo>
                  <a:lnTo>
                    <a:pt x="821432" y="3048"/>
                  </a:lnTo>
                  <a:lnTo>
                    <a:pt x="821432" y="42672"/>
                  </a:lnTo>
                  <a:lnTo>
                    <a:pt x="822956" y="1524"/>
                  </a:lnTo>
                  <a:close/>
                </a:path>
                <a:path w="822960" h="821690">
                  <a:moveTo>
                    <a:pt x="3050" y="818387"/>
                  </a:moveTo>
                  <a:lnTo>
                    <a:pt x="1524" y="818388"/>
                  </a:lnTo>
                  <a:lnTo>
                    <a:pt x="3048" y="819912"/>
                  </a:lnTo>
                  <a:lnTo>
                    <a:pt x="3050" y="818387"/>
                  </a:lnTo>
                  <a:close/>
                </a:path>
                <a:path w="822960" h="821690">
                  <a:moveTo>
                    <a:pt x="821432" y="42672"/>
                  </a:moveTo>
                  <a:lnTo>
                    <a:pt x="821432" y="3048"/>
                  </a:lnTo>
                  <a:lnTo>
                    <a:pt x="819852" y="3048"/>
                  </a:lnTo>
                  <a:lnTo>
                    <a:pt x="818384" y="42672"/>
                  </a:lnTo>
                  <a:lnTo>
                    <a:pt x="815336" y="83820"/>
                  </a:lnTo>
                  <a:lnTo>
                    <a:pt x="810764" y="124968"/>
                  </a:lnTo>
                  <a:lnTo>
                    <a:pt x="803144" y="166116"/>
                  </a:lnTo>
                  <a:lnTo>
                    <a:pt x="794000" y="205740"/>
                  </a:lnTo>
                  <a:lnTo>
                    <a:pt x="783332" y="243840"/>
                  </a:lnTo>
                  <a:lnTo>
                    <a:pt x="771140" y="281940"/>
                  </a:lnTo>
                  <a:lnTo>
                    <a:pt x="755900" y="318516"/>
                  </a:lnTo>
                  <a:lnTo>
                    <a:pt x="739140" y="355092"/>
                  </a:lnTo>
                  <a:lnTo>
                    <a:pt x="720852" y="390144"/>
                  </a:lnTo>
                  <a:lnTo>
                    <a:pt x="701040" y="425196"/>
                  </a:lnTo>
                  <a:lnTo>
                    <a:pt x="679704" y="458724"/>
                  </a:lnTo>
                  <a:lnTo>
                    <a:pt x="656844" y="490728"/>
                  </a:lnTo>
                  <a:lnTo>
                    <a:pt x="633984" y="521208"/>
                  </a:lnTo>
                  <a:lnTo>
                    <a:pt x="608076" y="550164"/>
                  </a:lnTo>
                  <a:lnTo>
                    <a:pt x="580644" y="579120"/>
                  </a:lnTo>
                  <a:lnTo>
                    <a:pt x="551688" y="606552"/>
                  </a:lnTo>
                  <a:lnTo>
                    <a:pt x="522732" y="632460"/>
                  </a:lnTo>
                  <a:lnTo>
                    <a:pt x="492252" y="655320"/>
                  </a:lnTo>
                  <a:lnTo>
                    <a:pt x="460248" y="678180"/>
                  </a:lnTo>
                  <a:lnTo>
                    <a:pt x="426720" y="699516"/>
                  </a:lnTo>
                  <a:lnTo>
                    <a:pt x="391668" y="719328"/>
                  </a:lnTo>
                  <a:lnTo>
                    <a:pt x="356616" y="737616"/>
                  </a:lnTo>
                  <a:lnTo>
                    <a:pt x="320040" y="754380"/>
                  </a:lnTo>
                  <a:lnTo>
                    <a:pt x="283464" y="769620"/>
                  </a:lnTo>
                  <a:lnTo>
                    <a:pt x="245364" y="781812"/>
                  </a:lnTo>
                  <a:lnTo>
                    <a:pt x="207264" y="792480"/>
                  </a:lnTo>
                  <a:lnTo>
                    <a:pt x="167640" y="801624"/>
                  </a:lnTo>
                  <a:lnTo>
                    <a:pt x="126492" y="809244"/>
                  </a:lnTo>
                  <a:lnTo>
                    <a:pt x="85344" y="813816"/>
                  </a:lnTo>
                  <a:lnTo>
                    <a:pt x="44196" y="816864"/>
                  </a:lnTo>
                  <a:lnTo>
                    <a:pt x="3050" y="818387"/>
                  </a:lnTo>
                  <a:lnTo>
                    <a:pt x="3048" y="819912"/>
                  </a:lnTo>
                  <a:lnTo>
                    <a:pt x="1524" y="818388"/>
                  </a:lnTo>
                  <a:lnTo>
                    <a:pt x="1524" y="821436"/>
                  </a:lnTo>
                  <a:lnTo>
                    <a:pt x="44196" y="819912"/>
                  </a:lnTo>
                  <a:lnTo>
                    <a:pt x="86868" y="816864"/>
                  </a:lnTo>
                  <a:lnTo>
                    <a:pt x="128016" y="812292"/>
                  </a:lnTo>
                  <a:lnTo>
                    <a:pt x="167640" y="804672"/>
                  </a:lnTo>
                  <a:lnTo>
                    <a:pt x="207264" y="795528"/>
                  </a:lnTo>
                  <a:lnTo>
                    <a:pt x="246888" y="784860"/>
                  </a:lnTo>
                  <a:lnTo>
                    <a:pt x="284988" y="771144"/>
                  </a:lnTo>
                  <a:lnTo>
                    <a:pt x="321564" y="757428"/>
                  </a:lnTo>
                  <a:lnTo>
                    <a:pt x="358140" y="740664"/>
                  </a:lnTo>
                  <a:lnTo>
                    <a:pt x="393192" y="722376"/>
                  </a:lnTo>
                  <a:lnTo>
                    <a:pt x="428244" y="702564"/>
                  </a:lnTo>
                  <a:lnTo>
                    <a:pt x="461772" y="681228"/>
                  </a:lnTo>
                  <a:lnTo>
                    <a:pt x="493776" y="658368"/>
                  </a:lnTo>
                  <a:lnTo>
                    <a:pt x="524256" y="633984"/>
                  </a:lnTo>
                  <a:lnTo>
                    <a:pt x="554736" y="608076"/>
                  </a:lnTo>
                  <a:lnTo>
                    <a:pt x="609600" y="553212"/>
                  </a:lnTo>
                  <a:lnTo>
                    <a:pt x="635508" y="522732"/>
                  </a:lnTo>
                  <a:lnTo>
                    <a:pt x="659892" y="492252"/>
                  </a:lnTo>
                  <a:lnTo>
                    <a:pt x="682752" y="460248"/>
                  </a:lnTo>
                  <a:lnTo>
                    <a:pt x="704088" y="426720"/>
                  </a:lnTo>
                  <a:lnTo>
                    <a:pt x="723900" y="391668"/>
                  </a:lnTo>
                  <a:lnTo>
                    <a:pt x="742188" y="356616"/>
                  </a:lnTo>
                  <a:lnTo>
                    <a:pt x="758948" y="320040"/>
                  </a:lnTo>
                  <a:lnTo>
                    <a:pt x="772664" y="283464"/>
                  </a:lnTo>
                  <a:lnTo>
                    <a:pt x="786380" y="245364"/>
                  </a:lnTo>
                  <a:lnTo>
                    <a:pt x="797048" y="205740"/>
                  </a:lnTo>
                  <a:lnTo>
                    <a:pt x="806192" y="166116"/>
                  </a:lnTo>
                  <a:lnTo>
                    <a:pt x="813812" y="126492"/>
                  </a:lnTo>
                  <a:lnTo>
                    <a:pt x="818384" y="85344"/>
                  </a:lnTo>
                  <a:lnTo>
                    <a:pt x="821432" y="42672"/>
                  </a:lnTo>
                  <a:close/>
                </a:path>
                <a:path w="822960" h="821690">
                  <a:moveTo>
                    <a:pt x="4572" y="1524"/>
                  </a:moveTo>
                  <a:lnTo>
                    <a:pt x="3048" y="3048"/>
                  </a:lnTo>
                  <a:lnTo>
                    <a:pt x="4569" y="3048"/>
                  </a:lnTo>
                  <a:lnTo>
                    <a:pt x="4572" y="1524"/>
                  </a:lnTo>
                  <a:close/>
                </a:path>
                <a:path w="822960" h="821690">
                  <a:moveTo>
                    <a:pt x="4569" y="3048"/>
                  </a:moveTo>
                  <a:lnTo>
                    <a:pt x="3048" y="3048"/>
                  </a:lnTo>
                  <a:lnTo>
                    <a:pt x="3048" y="818388"/>
                  </a:lnTo>
                  <a:lnTo>
                    <a:pt x="4569" y="3048"/>
                  </a:lnTo>
                  <a:close/>
                </a:path>
                <a:path w="822960" h="821690">
                  <a:moveTo>
                    <a:pt x="4572" y="3048"/>
                  </a:moveTo>
                  <a:lnTo>
                    <a:pt x="4572" y="1524"/>
                  </a:lnTo>
                  <a:lnTo>
                    <a:pt x="4569" y="3048"/>
                  </a:lnTo>
                  <a:close/>
                </a:path>
                <a:path w="822960" h="821690">
                  <a:moveTo>
                    <a:pt x="821432" y="3048"/>
                  </a:moveTo>
                  <a:lnTo>
                    <a:pt x="819908" y="1524"/>
                  </a:lnTo>
                  <a:lnTo>
                    <a:pt x="819852" y="3048"/>
                  </a:lnTo>
                  <a:lnTo>
                    <a:pt x="821432" y="3048"/>
                  </a:lnTo>
                  <a:close/>
                </a:path>
              </a:pathLst>
            </a:custGeom>
            <a:solidFill>
              <a:srgbClr val="D2C39D"/>
            </a:solidFill>
          </p:spPr>
          <p:txBody>
            <a:bodyPr wrap="square" lIns="0" tIns="0" rIns="0" bIns="0" rtlCol="0"/>
            <a:lstStyle/>
            <a:p>
              <a:pPr defTabSz="829909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29513" y="356628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1731264" y="865632"/>
                  </a:moveTo>
                  <a:lnTo>
                    <a:pt x="1729740" y="819912"/>
                  </a:lnTo>
                  <a:lnTo>
                    <a:pt x="1726692" y="777240"/>
                  </a:lnTo>
                  <a:lnTo>
                    <a:pt x="1720596" y="733044"/>
                  </a:lnTo>
                  <a:lnTo>
                    <a:pt x="1712976" y="690372"/>
                  </a:lnTo>
                  <a:lnTo>
                    <a:pt x="1703832" y="649224"/>
                  </a:lnTo>
                  <a:lnTo>
                    <a:pt x="1703832" y="865632"/>
                  </a:lnTo>
                  <a:lnTo>
                    <a:pt x="1702308" y="908304"/>
                  </a:lnTo>
                  <a:lnTo>
                    <a:pt x="1699260" y="950976"/>
                  </a:lnTo>
                  <a:lnTo>
                    <a:pt x="1693164" y="993648"/>
                  </a:lnTo>
                  <a:lnTo>
                    <a:pt x="1685544" y="1034796"/>
                  </a:lnTo>
                  <a:lnTo>
                    <a:pt x="1676400" y="1075944"/>
                  </a:lnTo>
                  <a:lnTo>
                    <a:pt x="1665732" y="1115568"/>
                  </a:lnTo>
                  <a:lnTo>
                    <a:pt x="1652016" y="1153668"/>
                  </a:lnTo>
                  <a:lnTo>
                    <a:pt x="1636776" y="1191768"/>
                  </a:lnTo>
                  <a:lnTo>
                    <a:pt x="1620012" y="1228344"/>
                  </a:lnTo>
                  <a:lnTo>
                    <a:pt x="1601724" y="1264920"/>
                  </a:lnTo>
                  <a:lnTo>
                    <a:pt x="1581912" y="1299972"/>
                  </a:lnTo>
                  <a:lnTo>
                    <a:pt x="1560576" y="1333500"/>
                  </a:lnTo>
                  <a:lnTo>
                    <a:pt x="1536192" y="1367028"/>
                  </a:lnTo>
                  <a:lnTo>
                    <a:pt x="1511808" y="1399032"/>
                  </a:lnTo>
                  <a:lnTo>
                    <a:pt x="1485900" y="1429512"/>
                  </a:lnTo>
                  <a:lnTo>
                    <a:pt x="1456944" y="1458468"/>
                  </a:lnTo>
                  <a:lnTo>
                    <a:pt x="1427988" y="1485900"/>
                  </a:lnTo>
                  <a:lnTo>
                    <a:pt x="1367028" y="1537716"/>
                  </a:lnTo>
                  <a:lnTo>
                    <a:pt x="1333500" y="1560576"/>
                  </a:lnTo>
                  <a:lnTo>
                    <a:pt x="1299972" y="1581912"/>
                  </a:lnTo>
                  <a:lnTo>
                    <a:pt x="1264920" y="1603248"/>
                  </a:lnTo>
                  <a:lnTo>
                    <a:pt x="1228344" y="1621536"/>
                  </a:lnTo>
                  <a:lnTo>
                    <a:pt x="1191768" y="1638300"/>
                  </a:lnTo>
                  <a:lnTo>
                    <a:pt x="1153668" y="1653540"/>
                  </a:lnTo>
                  <a:lnTo>
                    <a:pt x="1074420" y="1677924"/>
                  </a:lnTo>
                  <a:lnTo>
                    <a:pt x="1033272" y="1687068"/>
                  </a:lnTo>
                  <a:lnTo>
                    <a:pt x="992124" y="1694688"/>
                  </a:lnTo>
                  <a:lnTo>
                    <a:pt x="950976" y="1699260"/>
                  </a:lnTo>
                  <a:lnTo>
                    <a:pt x="908304" y="1702308"/>
                  </a:lnTo>
                  <a:lnTo>
                    <a:pt x="865632" y="1703832"/>
                  </a:lnTo>
                  <a:lnTo>
                    <a:pt x="821436" y="1702308"/>
                  </a:lnTo>
                  <a:lnTo>
                    <a:pt x="778764" y="1699260"/>
                  </a:lnTo>
                  <a:lnTo>
                    <a:pt x="696468" y="1687068"/>
                  </a:lnTo>
                  <a:lnTo>
                    <a:pt x="655320" y="1676400"/>
                  </a:lnTo>
                  <a:lnTo>
                    <a:pt x="615696" y="1665732"/>
                  </a:lnTo>
                  <a:lnTo>
                    <a:pt x="576072" y="1652016"/>
                  </a:lnTo>
                  <a:lnTo>
                    <a:pt x="539496" y="1638300"/>
                  </a:lnTo>
                  <a:lnTo>
                    <a:pt x="501396" y="1620012"/>
                  </a:lnTo>
                  <a:lnTo>
                    <a:pt x="464820" y="1601724"/>
                  </a:lnTo>
                  <a:lnTo>
                    <a:pt x="429768" y="1581912"/>
                  </a:lnTo>
                  <a:lnTo>
                    <a:pt x="396240" y="1560576"/>
                  </a:lnTo>
                  <a:lnTo>
                    <a:pt x="332232" y="1511808"/>
                  </a:lnTo>
                  <a:lnTo>
                    <a:pt x="301752" y="1485900"/>
                  </a:lnTo>
                  <a:lnTo>
                    <a:pt x="272796" y="1458468"/>
                  </a:lnTo>
                  <a:lnTo>
                    <a:pt x="245364" y="1427988"/>
                  </a:lnTo>
                  <a:lnTo>
                    <a:pt x="217932" y="1399032"/>
                  </a:lnTo>
                  <a:lnTo>
                    <a:pt x="193548" y="1367028"/>
                  </a:lnTo>
                  <a:lnTo>
                    <a:pt x="147828" y="1299972"/>
                  </a:lnTo>
                  <a:lnTo>
                    <a:pt x="128016" y="1264920"/>
                  </a:lnTo>
                  <a:lnTo>
                    <a:pt x="109728" y="1228344"/>
                  </a:lnTo>
                  <a:lnTo>
                    <a:pt x="92964" y="1191768"/>
                  </a:lnTo>
                  <a:lnTo>
                    <a:pt x="77724" y="1153668"/>
                  </a:lnTo>
                  <a:lnTo>
                    <a:pt x="53340" y="1074420"/>
                  </a:lnTo>
                  <a:lnTo>
                    <a:pt x="44196" y="1034796"/>
                  </a:lnTo>
                  <a:lnTo>
                    <a:pt x="36576" y="992124"/>
                  </a:lnTo>
                  <a:lnTo>
                    <a:pt x="32004" y="950976"/>
                  </a:lnTo>
                  <a:lnTo>
                    <a:pt x="28956" y="908304"/>
                  </a:lnTo>
                  <a:lnTo>
                    <a:pt x="27432" y="865632"/>
                  </a:lnTo>
                  <a:lnTo>
                    <a:pt x="28956" y="821436"/>
                  </a:lnTo>
                  <a:lnTo>
                    <a:pt x="32004" y="778764"/>
                  </a:lnTo>
                  <a:lnTo>
                    <a:pt x="36576" y="737616"/>
                  </a:lnTo>
                  <a:lnTo>
                    <a:pt x="44196" y="696468"/>
                  </a:lnTo>
                  <a:lnTo>
                    <a:pt x="53340" y="655320"/>
                  </a:lnTo>
                  <a:lnTo>
                    <a:pt x="65532" y="615696"/>
                  </a:lnTo>
                  <a:lnTo>
                    <a:pt x="77724" y="577596"/>
                  </a:lnTo>
                  <a:lnTo>
                    <a:pt x="92964" y="539496"/>
                  </a:lnTo>
                  <a:lnTo>
                    <a:pt x="109728" y="501396"/>
                  </a:lnTo>
                  <a:lnTo>
                    <a:pt x="128016" y="466344"/>
                  </a:lnTo>
                  <a:lnTo>
                    <a:pt x="170688" y="396240"/>
                  </a:lnTo>
                  <a:lnTo>
                    <a:pt x="193548" y="364236"/>
                  </a:lnTo>
                  <a:lnTo>
                    <a:pt x="219456" y="332232"/>
                  </a:lnTo>
                  <a:lnTo>
                    <a:pt x="245364" y="301752"/>
                  </a:lnTo>
                  <a:lnTo>
                    <a:pt x="272796" y="272796"/>
                  </a:lnTo>
                  <a:lnTo>
                    <a:pt x="301752" y="245364"/>
                  </a:lnTo>
                  <a:lnTo>
                    <a:pt x="332232" y="217932"/>
                  </a:lnTo>
                  <a:lnTo>
                    <a:pt x="364236" y="193548"/>
                  </a:lnTo>
                  <a:lnTo>
                    <a:pt x="396240" y="170688"/>
                  </a:lnTo>
                  <a:lnTo>
                    <a:pt x="431292" y="147828"/>
                  </a:lnTo>
                  <a:lnTo>
                    <a:pt x="466344" y="128016"/>
                  </a:lnTo>
                  <a:lnTo>
                    <a:pt x="502920" y="109728"/>
                  </a:lnTo>
                  <a:lnTo>
                    <a:pt x="539496" y="92964"/>
                  </a:lnTo>
                  <a:lnTo>
                    <a:pt x="577596" y="77724"/>
                  </a:lnTo>
                  <a:lnTo>
                    <a:pt x="615696" y="65532"/>
                  </a:lnTo>
                  <a:lnTo>
                    <a:pt x="656844" y="53340"/>
                  </a:lnTo>
                  <a:lnTo>
                    <a:pt x="696468" y="44196"/>
                  </a:lnTo>
                  <a:lnTo>
                    <a:pt x="737616" y="36576"/>
                  </a:lnTo>
                  <a:lnTo>
                    <a:pt x="780288" y="32004"/>
                  </a:lnTo>
                  <a:lnTo>
                    <a:pt x="822960" y="28956"/>
                  </a:lnTo>
                  <a:lnTo>
                    <a:pt x="865632" y="27432"/>
                  </a:lnTo>
                  <a:lnTo>
                    <a:pt x="908304" y="28956"/>
                  </a:lnTo>
                  <a:lnTo>
                    <a:pt x="950976" y="32004"/>
                  </a:lnTo>
                  <a:lnTo>
                    <a:pt x="993648" y="36576"/>
                  </a:lnTo>
                  <a:lnTo>
                    <a:pt x="1034796" y="44196"/>
                  </a:lnTo>
                  <a:lnTo>
                    <a:pt x="1074420" y="53340"/>
                  </a:lnTo>
                  <a:lnTo>
                    <a:pt x="1115568" y="65532"/>
                  </a:lnTo>
                  <a:lnTo>
                    <a:pt x="1153668" y="77724"/>
                  </a:lnTo>
                  <a:lnTo>
                    <a:pt x="1191768" y="92964"/>
                  </a:lnTo>
                  <a:lnTo>
                    <a:pt x="1228344" y="109728"/>
                  </a:lnTo>
                  <a:lnTo>
                    <a:pt x="1264920" y="128016"/>
                  </a:lnTo>
                  <a:lnTo>
                    <a:pt x="1299972" y="149352"/>
                  </a:lnTo>
                  <a:lnTo>
                    <a:pt x="1333500" y="170688"/>
                  </a:lnTo>
                  <a:lnTo>
                    <a:pt x="1367028" y="193548"/>
                  </a:lnTo>
                  <a:lnTo>
                    <a:pt x="1399032" y="219456"/>
                  </a:lnTo>
                  <a:lnTo>
                    <a:pt x="1429512" y="245364"/>
                  </a:lnTo>
                  <a:lnTo>
                    <a:pt x="1458468" y="272796"/>
                  </a:lnTo>
                  <a:lnTo>
                    <a:pt x="1485900" y="301752"/>
                  </a:lnTo>
                  <a:lnTo>
                    <a:pt x="1511808" y="332232"/>
                  </a:lnTo>
                  <a:lnTo>
                    <a:pt x="1537716" y="364236"/>
                  </a:lnTo>
                  <a:lnTo>
                    <a:pt x="1560576" y="397764"/>
                  </a:lnTo>
                  <a:lnTo>
                    <a:pt x="1581912" y="431292"/>
                  </a:lnTo>
                  <a:lnTo>
                    <a:pt x="1601724" y="466344"/>
                  </a:lnTo>
                  <a:lnTo>
                    <a:pt x="1620012" y="502920"/>
                  </a:lnTo>
                  <a:lnTo>
                    <a:pt x="1636776" y="539496"/>
                  </a:lnTo>
                  <a:lnTo>
                    <a:pt x="1652016" y="577596"/>
                  </a:lnTo>
                  <a:lnTo>
                    <a:pt x="1665732" y="617220"/>
                  </a:lnTo>
                  <a:lnTo>
                    <a:pt x="1676400" y="656844"/>
                  </a:lnTo>
                  <a:lnTo>
                    <a:pt x="1685544" y="696468"/>
                  </a:lnTo>
                  <a:lnTo>
                    <a:pt x="1693164" y="737616"/>
                  </a:lnTo>
                  <a:lnTo>
                    <a:pt x="1699260" y="780288"/>
                  </a:lnTo>
                  <a:lnTo>
                    <a:pt x="1702308" y="822960"/>
                  </a:lnTo>
                  <a:lnTo>
                    <a:pt x="1703832" y="865632"/>
                  </a:lnTo>
                  <a:lnTo>
                    <a:pt x="1703832" y="649224"/>
                  </a:lnTo>
                  <a:lnTo>
                    <a:pt x="1691640" y="608076"/>
                  </a:lnTo>
                  <a:lnTo>
                    <a:pt x="1677924" y="566928"/>
                  </a:lnTo>
                  <a:lnTo>
                    <a:pt x="1662684" y="528828"/>
                  </a:lnTo>
                  <a:lnTo>
                    <a:pt x="1626108" y="452628"/>
                  </a:lnTo>
                  <a:lnTo>
                    <a:pt x="1604772" y="416052"/>
                  </a:lnTo>
                  <a:lnTo>
                    <a:pt x="1581912" y="381000"/>
                  </a:lnTo>
                  <a:lnTo>
                    <a:pt x="1559052" y="347472"/>
                  </a:lnTo>
                  <a:lnTo>
                    <a:pt x="1533144" y="315468"/>
                  </a:lnTo>
                  <a:lnTo>
                    <a:pt x="1505712" y="283464"/>
                  </a:lnTo>
                  <a:lnTo>
                    <a:pt x="1476756" y="252984"/>
                  </a:lnTo>
                  <a:lnTo>
                    <a:pt x="1446276" y="224028"/>
                  </a:lnTo>
                  <a:lnTo>
                    <a:pt x="1415796" y="198120"/>
                  </a:lnTo>
                  <a:lnTo>
                    <a:pt x="1382268" y="172212"/>
                  </a:lnTo>
                  <a:lnTo>
                    <a:pt x="1348740" y="147828"/>
                  </a:lnTo>
                  <a:lnTo>
                    <a:pt x="1313688" y="124968"/>
                  </a:lnTo>
                  <a:lnTo>
                    <a:pt x="1277112" y="103632"/>
                  </a:lnTo>
                  <a:lnTo>
                    <a:pt x="1240536" y="85344"/>
                  </a:lnTo>
                  <a:lnTo>
                    <a:pt x="1202436" y="68580"/>
                  </a:lnTo>
                  <a:lnTo>
                    <a:pt x="1162812" y="51816"/>
                  </a:lnTo>
                  <a:lnTo>
                    <a:pt x="1080516" y="27432"/>
                  </a:lnTo>
                  <a:lnTo>
                    <a:pt x="1039368" y="18288"/>
                  </a:lnTo>
                  <a:lnTo>
                    <a:pt x="996696" y="10668"/>
                  </a:lnTo>
                  <a:lnTo>
                    <a:pt x="954024" y="4572"/>
                  </a:lnTo>
                  <a:lnTo>
                    <a:pt x="909828" y="1524"/>
                  </a:lnTo>
                  <a:lnTo>
                    <a:pt x="865632" y="0"/>
                  </a:lnTo>
                  <a:lnTo>
                    <a:pt x="819912" y="1524"/>
                  </a:lnTo>
                  <a:lnTo>
                    <a:pt x="775716" y="4572"/>
                  </a:lnTo>
                  <a:lnTo>
                    <a:pt x="733044" y="10668"/>
                  </a:lnTo>
                  <a:lnTo>
                    <a:pt x="690372" y="18288"/>
                  </a:lnTo>
                  <a:lnTo>
                    <a:pt x="649224" y="27432"/>
                  </a:lnTo>
                  <a:lnTo>
                    <a:pt x="608076" y="39624"/>
                  </a:lnTo>
                  <a:lnTo>
                    <a:pt x="566928" y="53340"/>
                  </a:lnTo>
                  <a:lnTo>
                    <a:pt x="528828" y="68580"/>
                  </a:lnTo>
                  <a:lnTo>
                    <a:pt x="489204" y="85344"/>
                  </a:lnTo>
                  <a:lnTo>
                    <a:pt x="416052" y="124968"/>
                  </a:lnTo>
                  <a:lnTo>
                    <a:pt x="381000" y="147828"/>
                  </a:lnTo>
                  <a:lnTo>
                    <a:pt x="347472" y="172212"/>
                  </a:lnTo>
                  <a:lnTo>
                    <a:pt x="313944" y="198120"/>
                  </a:lnTo>
                  <a:lnTo>
                    <a:pt x="283464" y="225552"/>
                  </a:lnTo>
                  <a:lnTo>
                    <a:pt x="252984" y="254508"/>
                  </a:lnTo>
                  <a:lnTo>
                    <a:pt x="224028" y="283464"/>
                  </a:lnTo>
                  <a:lnTo>
                    <a:pt x="196596" y="315468"/>
                  </a:lnTo>
                  <a:lnTo>
                    <a:pt x="172212" y="347472"/>
                  </a:lnTo>
                  <a:lnTo>
                    <a:pt x="147828" y="382524"/>
                  </a:lnTo>
                  <a:lnTo>
                    <a:pt x="124968" y="417576"/>
                  </a:lnTo>
                  <a:lnTo>
                    <a:pt x="103632" y="452628"/>
                  </a:lnTo>
                  <a:lnTo>
                    <a:pt x="85344" y="490728"/>
                  </a:lnTo>
                  <a:lnTo>
                    <a:pt x="68580" y="528828"/>
                  </a:lnTo>
                  <a:lnTo>
                    <a:pt x="51816" y="568452"/>
                  </a:lnTo>
                  <a:lnTo>
                    <a:pt x="38100" y="608076"/>
                  </a:lnTo>
                  <a:lnTo>
                    <a:pt x="16764" y="691896"/>
                  </a:lnTo>
                  <a:lnTo>
                    <a:pt x="9144" y="734568"/>
                  </a:lnTo>
                  <a:lnTo>
                    <a:pt x="4572" y="777240"/>
                  </a:lnTo>
                  <a:lnTo>
                    <a:pt x="1524" y="821436"/>
                  </a:lnTo>
                  <a:lnTo>
                    <a:pt x="0" y="865632"/>
                  </a:lnTo>
                  <a:lnTo>
                    <a:pt x="1524" y="909828"/>
                  </a:lnTo>
                  <a:lnTo>
                    <a:pt x="4572" y="954024"/>
                  </a:lnTo>
                  <a:lnTo>
                    <a:pt x="16764" y="1040892"/>
                  </a:lnTo>
                  <a:lnTo>
                    <a:pt x="27432" y="1082040"/>
                  </a:lnTo>
                  <a:lnTo>
                    <a:pt x="39624" y="1123188"/>
                  </a:lnTo>
                  <a:lnTo>
                    <a:pt x="51816" y="1162812"/>
                  </a:lnTo>
                  <a:lnTo>
                    <a:pt x="68580" y="1202436"/>
                  </a:lnTo>
                  <a:lnTo>
                    <a:pt x="85344" y="1240536"/>
                  </a:lnTo>
                  <a:lnTo>
                    <a:pt x="105156" y="1278636"/>
                  </a:lnTo>
                  <a:lnTo>
                    <a:pt x="124968" y="1315212"/>
                  </a:lnTo>
                  <a:lnTo>
                    <a:pt x="147828" y="1350264"/>
                  </a:lnTo>
                  <a:lnTo>
                    <a:pt x="172212" y="1383792"/>
                  </a:lnTo>
                  <a:lnTo>
                    <a:pt x="198120" y="1415796"/>
                  </a:lnTo>
                  <a:lnTo>
                    <a:pt x="225552" y="1447800"/>
                  </a:lnTo>
                  <a:lnTo>
                    <a:pt x="252984" y="1478280"/>
                  </a:lnTo>
                  <a:lnTo>
                    <a:pt x="283464" y="1505712"/>
                  </a:lnTo>
                  <a:lnTo>
                    <a:pt x="315468" y="1533144"/>
                  </a:lnTo>
                  <a:lnTo>
                    <a:pt x="347472" y="1559052"/>
                  </a:lnTo>
                  <a:lnTo>
                    <a:pt x="381000" y="1583436"/>
                  </a:lnTo>
                  <a:lnTo>
                    <a:pt x="416052" y="1606296"/>
                  </a:lnTo>
                  <a:lnTo>
                    <a:pt x="452628" y="1626108"/>
                  </a:lnTo>
                  <a:lnTo>
                    <a:pt x="490728" y="1645920"/>
                  </a:lnTo>
                  <a:lnTo>
                    <a:pt x="528828" y="1662684"/>
                  </a:lnTo>
                  <a:lnTo>
                    <a:pt x="568452" y="1677924"/>
                  </a:lnTo>
                  <a:lnTo>
                    <a:pt x="608076" y="1691640"/>
                  </a:lnTo>
                  <a:lnTo>
                    <a:pt x="649224" y="1703832"/>
                  </a:lnTo>
                  <a:lnTo>
                    <a:pt x="691896" y="1712976"/>
                  </a:lnTo>
                  <a:lnTo>
                    <a:pt x="734568" y="1720596"/>
                  </a:lnTo>
                  <a:lnTo>
                    <a:pt x="777240" y="1726692"/>
                  </a:lnTo>
                  <a:lnTo>
                    <a:pt x="821436" y="1729740"/>
                  </a:lnTo>
                  <a:lnTo>
                    <a:pt x="865632" y="1731264"/>
                  </a:lnTo>
                  <a:lnTo>
                    <a:pt x="909828" y="1729740"/>
                  </a:lnTo>
                  <a:lnTo>
                    <a:pt x="954024" y="1726692"/>
                  </a:lnTo>
                  <a:lnTo>
                    <a:pt x="996696" y="1720596"/>
                  </a:lnTo>
                  <a:lnTo>
                    <a:pt x="1039368" y="1712976"/>
                  </a:lnTo>
                  <a:lnTo>
                    <a:pt x="1082040" y="1703832"/>
                  </a:lnTo>
                  <a:lnTo>
                    <a:pt x="1123188" y="1691640"/>
                  </a:lnTo>
                  <a:lnTo>
                    <a:pt x="1162812" y="1677924"/>
                  </a:lnTo>
                  <a:lnTo>
                    <a:pt x="1202436" y="1662684"/>
                  </a:lnTo>
                  <a:lnTo>
                    <a:pt x="1240536" y="1645920"/>
                  </a:lnTo>
                  <a:lnTo>
                    <a:pt x="1278636" y="1626108"/>
                  </a:lnTo>
                  <a:lnTo>
                    <a:pt x="1348740" y="1583436"/>
                  </a:lnTo>
                  <a:lnTo>
                    <a:pt x="1383792" y="1559052"/>
                  </a:lnTo>
                  <a:lnTo>
                    <a:pt x="1415796" y="1533144"/>
                  </a:lnTo>
                  <a:lnTo>
                    <a:pt x="1447800" y="1505712"/>
                  </a:lnTo>
                  <a:lnTo>
                    <a:pt x="1505712" y="1447800"/>
                  </a:lnTo>
                  <a:lnTo>
                    <a:pt x="1533144" y="1415796"/>
                  </a:lnTo>
                  <a:lnTo>
                    <a:pt x="1559052" y="1382268"/>
                  </a:lnTo>
                  <a:lnTo>
                    <a:pt x="1583436" y="1348740"/>
                  </a:lnTo>
                  <a:lnTo>
                    <a:pt x="1604772" y="1313688"/>
                  </a:lnTo>
                  <a:lnTo>
                    <a:pt x="1626108" y="1277112"/>
                  </a:lnTo>
                  <a:lnTo>
                    <a:pt x="1645920" y="1240536"/>
                  </a:lnTo>
                  <a:lnTo>
                    <a:pt x="1662684" y="1202436"/>
                  </a:lnTo>
                  <a:lnTo>
                    <a:pt x="1677924" y="1162812"/>
                  </a:lnTo>
                  <a:lnTo>
                    <a:pt x="1691640" y="1123188"/>
                  </a:lnTo>
                  <a:lnTo>
                    <a:pt x="1703832" y="1082040"/>
                  </a:lnTo>
                  <a:lnTo>
                    <a:pt x="1712976" y="1039368"/>
                  </a:lnTo>
                  <a:lnTo>
                    <a:pt x="1720596" y="996696"/>
                  </a:lnTo>
                  <a:lnTo>
                    <a:pt x="1726692" y="954024"/>
                  </a:lnTo>
                  <a:lnTo>
                    <a:pt x="1729740" y="909828"/>
                  </a:lnTo>
                  <a:lnTo>
                    <a:pt x="1731264" y="865632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pPr defTabSz="829909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504" y="1400690"/>
              <a:ext cx="1116243" cy="11113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477" y="1395984"/>
              <a:ext cx="1123950" cy="1120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8477" y="1395984"/>
              <a:ext cx="1123950" cy="1120140"/>
            </a:xfrm>
            <a:custGeom>
              <a:avLst/>
              <a:gdLst/>
              <a:ahLst/>
              <a:cxnLst/>
              <a:rect l="l" t="t" r="r" b="b"/>
              <a:pathLst>
                <a:path w="1123950" h="1120139">
                  <a:moveTo>
                    <a:pt x="1123950" y="583692"/>
                  </a:moveTo>
                  <a:lnTo>
                    <a:pt x="1123950" y="556260"/>
                  </a:lnTo>
                  <a:lnTo>
                    <a:pt x="1122680" y="530352"/>
                  </a:lnTo>
                  <a:lnTo>
                    <a:pt x="1115060" y="477012"/>
                  </a:lnTo>
                  <a:lnTo>
                    <a:pt x="1103630" y="423672"/>
                  </a:lnTo>
                  <a:lnTo>
                    <a:pt x="1087120" y="371856"/>
                  </a:lnTo>
                  <a:lnTo>
                    <a:pt x="1052830" y="298704"/>
                  </a:lnTo>
                  <a:lnTo>
                    <a:pt x="1023620" y="251460"/>
                  </a:lnTo>
                  <a:lnTo>
                    <a:pt x="989330" y="205740"/>
                  </a:lnTo>
                  <a:lnTo>
                    <a:pt x="949960" y="164592"/>
                  </a:lnTo>
                  <a:lnTo>
                    <a:pt x="930910" y="144780"/>
                  </a:lnTo>
                  <a:lnTo>
                    <a:pt x="885190" y="108204"/>
                  </a:lnTo>
                  <a:lnTo>
                    <a:pt x="835660" y="77724"/>
                  </a:lnTo>
                  <a:lnTo>
                    <a:pt x="786130" y="51816"/>
                  </a:lnTo>
                  <a:lnTo>
                    <a:pt x="734060" y="30480"/>
                  </a:lnTo>
                  <a:lnTo>
                    <a:pt x="681990" y="15240"/>
                  </a:lnTo>
                  <a:lnTo>
                    <a:pt x="627380" y="6096"/>
                  </a:lnTo>
                  <a:lnTo>
                    <a:pt x="546100" y="0"/>
                  </a:lnTo>
                  <a:lnTo>
                    <a:pt x="520700" y="1524"/>
                  </a:lnTo>
                  <a:lnTo>
                    <a:pt x="492760" y="3048"/>
                  </a:lnTo>
                  <a:lnTo>
                    <a:pt x="414020" y="16764"/>
                  </a:lnTo>
                  <a:lnTo>
                    <a:pt x="361950" y="33528"/>
                  </a:lnTo>
                  <a:lnTo>
                    <a:pt x="311150" y="53340"/>
                  </a:lnTo>
                  <a:lnTo>
                    <a:pt x="264160" y="79248"/>
                  </a:lnTo>
                  <a:lnTo>
                    <a:pt x="218440" y="109728"/>
                  </a:lnTo>
                  <a:lnTo>
                    <a:pt x="176530" y="144780"/>
                  </a:lnTo>
                  <a:lnTo>
                    <a:pt x="135890" y="184404"/>
                  </a:lnTo>
                  <a:lnTo>
                    <a:pt x="85090" y="252984"/>
                  </a:lnTo>
                  <a:lnTo>
                    <a:pt x="57150" y="301752"/>
                  </a:lnTo>
                  <a:lnTo>
                    <a:pt x="46990" y="326136"/>
                  </a:lnTo>
                  <a:lnTo>
                    <a:pt x="35560" y="352044"/>
                  </a:lnTo>
                  <a:lnTo>
                    <a:pt x="11430" y="429768"/>
                  </a:lnTo>
                  <a:lnTo>
                    <a:pt x="1270" y="509016"/>
                  </a:lnTo>
                  <a:lnTo>
                    <a:pt x="0" y="536448"/>
                  </a:lnTo>
                  <a:lnTo>
                    <a:pt x="0" y="563880"/>
                  </a:lnTo>
                  <a:lnTo>
                    <a:pt x="1270" y="589788"/>
                  </a:lnTo>
                  <a:lnTo>
                    <a:pt x="6350" y="643128"/>
                  </a:lnTo>
                  <a:lnTo>
                    <a:pt x="6350" y="536448"/>
                  </a:lnTo>
                  <a:lnTo>
                    <a:pt x="8890" y="510540"/>
                  </a:lnTo>
                  <a:lnTo>
                    <a:pt x="19050" y="431292"/>
                  </a:lnTo>
                  <a:lnTo>
                    <a:pt x="33020" y="379476"/>
                  </a:lnTo>
                  <a:lnTo>
                    <a:pt x="52070" y="329184"/>
                  </a:lnTo>
                  <a:lnTo>
                    <a:pt x="77470" y="280416"/>
                  </a:lnTo>
                  <a:lnTo>
                    <a:pt x="107950" y="233172"/>
                  </a:lnTo>
                  <a:lnTo>
                    <a:pt x="142240" y="188976"/>
                  </a:lnTo>
                  <a:lnTo>
                    <a:pt x="201930" y="132588"/>
                  </a:lnTo>
                  <a:lnTo>
                    <a:pt x="246380" y="99060"/>
                  </a:lnTo>
                  <a:lnTo>
                    <a:pt x="292100" y="71628"/>
                  </a:lnTo>
                  <a:lnTo>
                    <a:pt x="316230" y="60960"/>
                  </a:lnTo>
                  <a:lnTo>
                    <a:pt x="340360" y="48768"/>
                  </a:lnTo>
                  <a:lnTo>
                    <a:pt x="415290" y="24384"/>
                  </a:lnTo>
                  <a:lnTo>
                    <a:pt x="467360" y="13716"/>
                  </a:lnTo>
                  <a:lnTo>
                    <a:pt x="546100" y="7620"/>
                  </a:lnTo>
                  <a:lnTo>
                    <a:pt x="575310" y="9220"/>
                  </a:lnTo>
                  <a:lnTo>
                    <a:pt x="599440" y="10668"/>
                  </a:lnTo>
                  <a:lnTo>
                    <a:pt x="627380" y="13716"/>
                  </a:lnTo>
                  <a:lnTo>
                    <a:pt x="652780" y="18288"/>
                  </a:lnTo>
                  <a:lnTo>
                    <a:pt x="680720" y="22860"/>
                  </a:lnTo>
                  <a:lnTo>
                    <a:pt x="732790" y="38100"/>
                  </a:lnTo>
                  <a:lnTo>
                    <a:pt x="782320" y="57912"/>
                  </a:lnTo>
                  <a:lnTo>
                    <a:pt x="833120" y="83820"/>
                  </a:lnTo>
                  <a:lnTo>
                    <a:pt x="880110" y="114300"/>
                  </a:lnTo>
                  <a:lnTo>
                    <a:pt x="924560" y="150876"/>
                  </a:lnTo>
                  <a:lnTo>
                    <a:pt x="965200" y="190500"/>
                  </a:lnTo>
                  <a:lnTo>
                    <a:pt x="1002030" y="233172"/>
                  </a:lnTo>
                  <a:lnTo>
                    <a:pt x="1032510" y="278892"/>
                  </a:lnTo>
                  <a:lnTo>
                    <a:pt x="1070610" y="350520"/>
                  </a:lnTo>
                  <a:lnTo>
                    <a:pt x="1088390" y="400812"/>
                  </a:lnTo>
                  <a:lnTo>
                    <a:pt x="1102360" y="451104"/>
                  </a:lnTo>
                  <a:lnTo>
                    <a:pt x="1115060" y="530352"/>
                  </a:lnTo>
                  <a:lnTo>
                    <a:pt x="1116330" y="557784"/>
                  </a:lnTo>
                  <a:lnTo>
                    <a:pt x="1116330" y="664464"/>
                  </a:lnTo>
                  <a:lnTo>
                    <a:pt x="1118870" y="637032"/>
                  </a:lnTo>
                  <a:lnTo>
                    <a:pt x="1122680" y="611124"/>
                  </a:lnTo>
                  <a:lnTo>
                    <a:pt x="1123950" y="583692"/>
                  </a:lnTo>
                  <a:close/>
                </a:path>
                <a:path w="1123950" h="1120139">
                  <a:moveTo>
                    <a:pt x="1116330" y="664464"/>
                  </a:moveTo>
                  <a:lnTo>
                    <a:pt x="1116330" y="583692"/>
                  </a:lnTo>
                  <a:lnTo>
                    <a:pt x="1115060" y="609600"/>
                  </a:lnTo>
                  <a:lnTo>
                    <a:pt x="1111250" y="637032"/>
                  </a:lnTo>
                  <a:lnTo>
                    <a:pt x="1096010" y="714756"/>
                  </a:lnTo>
                  <a:lnTo>
                    <a:pt x="1079500" y="766572"/>
                  </a:lnTo>
                  <a:lnTo>
                    <a:pt x="1057910" y="815340"/>
                  </a:lnTo>
                  <a:lnTo>
                    <a:pt x="1031240" y="864108"/>
                  </a:lnTo>
                  <a:lnTo>
                    <a:pt x="999490" y="909828"/>
                  </a:lnTo>
                  <a:lnTo>
                    <a:pt x="941070" y="970788"/>
                  </a:lnTo>
                  <a:lnTo>
                    <a:pt x="897890" y="1004316"/>
                  </a:lnTo>
                  <a:lnTo>
                    <a:pt x="877570" y="1021080"/>
                  </a:lnTo>
                  <a:lnTo>
                    <a:pt x="831850" y="1048512"/>
                  </a:lnTo>
                  <a:lnTo>
                    <a:pt x="782320" y="1071372"/>
                  </a:lnTo>
                  <a:lnTo>
                    <a:pt x="706120" y="1095756"/>
                  </a:lnTo>
                  <a:lnTo>
                    <a:pt x="654050" y="1106424"/>
                  </a:lnTo>
                  <a:lnTo>
                    <a:pt x="599440" y="1111203"/>
                  </a:lnTo>
                  <a:lnTo>
                    <a:pt x="575310" y="1112520"/>
                  </a:lnTo>
                  <a:lnTo>
                    <a:pt x="549910" y="1112520"/>
                  </a:lnTo>
                  <a:lnTo>
                    <a:pt x="521970" y="1109472"/>
                  </a:lnTo>
                  <a:lnTo>
                    <a:pt x="496570" y="1106424"/>
                  </a:lnTo>
                  <a:lnTo>
                    <a:pt x="468630" y="1103376"/>
                  </a:lnTo>
                  <a:lnTo>
                    <a:pt x="391160" y="1082040"/>
                  </a:lnTo>
                  <a:lnTo>
                    <a:pt x="339090" y="1062228"/>
                  </a:lnTo>
                  <a:lnTo>
                    <a:pt x="290830" y="1036320"/>
                  </a:lnTo>
                  <a:lnTo>
                    <a:pt x="242570" y="1005840"/>
                  </a:lnTo>
                  <a:lnTo>
                    <a:pt x="196850" y="969264"/>
                  </a:lnTo>
                  <a:lnTo>
                    <a:pt x="138430" y="908304"/>
                  </a:lnTo>
                  <a:lnTo>
                    <a:pt x="104140" y="865632"/>
                  </a:lnTo>
                  <a:lnTo>
                    <a:pt x="63500" y="794004"/>
                  </a:lnTo>
                  <a:lnTo>
                    <a:pt x="41910" y="745236"/>
                  </a:lnTo>
                  <a:lnTo>
                    <a:pt x="34290" y="719328"/>
                  </a:lnTo>
                  <a:lnTo>
                    <a:pt x="26670" y="694944"/>
                  </a:lnTo>
                  <a:lnTo>
                    <a:pt x="19050" y="669036"/>
                  </a:lnTo>
                  <a:lnTo>
                    <a:pt x="13970" y="641604"/>
                  </a:lnTo>
                  <a:lnTo>
                    <a:pt x="6350" y="562356"/>
                  </a:lnTo>
                  <a:lnTo>
                    <a:pt x="6350" y="643128"/>
                  </a:lnTo>
                  <a:lnTo>
                    <a:pt x="19050" y="696468"/>
                  </a:lnTo>
                  <a:lnTo>
                    <a:pt x="35560" y="748284"/>
                  </a:lnTo>
                  <a:lnTo>
                    <a:pt x="46990" y="772668"/>
                  </a:lnTo>
                  <a:lnTo>
                    <a:pt x="57150" y="798576"/>
                  </a:lnTo>
                  <a:lnTo>
                    <a:pt x="115570" y="891540"/>
                  </a:lnTo>
                  <a:lnTo>
                    <a:pt x="151130" y="935736"/>
                  </a:lnTo>
                  <a:lnTo>
                    <a:pt x="193040" y="975360"/>
                  </a:lnTo>
                  <a:lnTo>
                    <a:pt x="238760" y="1011936"/>
                  </a:lnTo>
                  <a:lnTo>
                    <a:pt x="287020" y="1042416"/>
                  </a:lnTo>
                  <a:lnTo>
                    <a:pt x="336550" y="1068324"/>
                  </a:lnTo>
                  <a:lnTo>
                    <a:pt x="387350" y="1089660"/>
                  </a:lnTo>
                  <a:lnTo>
                    <a:pt x="415290" y="1097280"/>
                  </a:lnTo>
                  <a:lnTo>
                    <a:pt x="440690" y="1104900"/>
                  </a:lnTo>
                  <a:lnTo>
                    <a:pt x="468630" y="1109472"/>
                  </a:lnTo>
                  <a:lnTo>
                    <a:pt x="494030" y="1114044"/>
                  </a:lnTo>
                  <a:lnTo>
                    <a:pt x="521970" y="1117092"/>
                  </a:lnTo>
                  <a:lnTo>
                    <a:pt x="553720" y="1118844"/>
                  </a:lnTo>
                  <a:lnTo>
                    <a:pt x="575310" y="1120140"/>
                  </a:lnTo>
                  <a:lnTo>
                    <a:pt x="629920" y="1117092"/>
                  </a:lnTo>
                  <a:lnTo>
                    <a:pt x="683260" y="1109472"/>
                  </a:lnTo>
                  <a:lnTo>
                    <a:pt x="735330" y="1095756"/>
                  </a:lnTo>
                  <a:lnTo>
                    <a:pt x="786130" y="1077468"/>
                  </a:lnTo>
                  <a:lnTo>
                    <a:pt x="834390" y="1054608"/>
                  </a:lnTo>
                  <a:lnTo>
                    <a:pt x="881380" y="1027176"/>
                  </a:lnTo>
                  <a:lnTo>
                    <a:pt x="902970" y="1010412"/>
                  </a:lnTo>
                  <a:lnTo>
                    <a:pt x="925830" y="993648"/>
                  </a:lnTo>
                  <a:lnTo>
                    <a:pt x="966470" y="955548"/>
                  </a:lnTo>
                  <a:lnTo>
                    <a:pt x="1022350" y="890016"/>
                  </a:lnTo>
                  <a:lnTo>
                    <a:pt x="1052830" y="842772"/>
                  </a:lnTo>
                  <a:lnTo>
                    <a:pt x="1076960" y="794004"/>
                  </a:lnTo>
                  <a:lnTo>
                    <a:pt x="1096010" y="742188"/>
                  </a:lnTo>
                  <a:lnTo>
                    <a:pt x="1103630" y="716280"/>
                  </a:lnTo>
                  <a:lnTo>
                    <a:pt x="1116330" y="664464"/>
                  </a:lnTo>
                  <a:close/>
                </a:path>
                <a:path w="1123950" h="1120139">
                  <a:moveTo>
                    <a:pt x="993140" y="579120"/>
                  </a:moveTo>
                  <a:lnTo>
                    <a:pt x="993140" y="559308"/>
                  </a:lnTo>
                  <a:lnTo>
                    <a:pt x="991870" y="537972"/>
                  </a:lnTo>
                  <a:lnTo>
                    <a:pt x="986790" y="496824"/>
                  </a:lnTo>
                  <a:lnTo>
                    <a:pt x="977900" y="457200"/>
                  </a:lnTo>
                  <a:lnTo>
                    <a:pt x="956310" y="397764"/>
                  </a:lnTo>
                  <a:lnTo>
                    <a:pt x="947420" y="379476"/>
                  </a:lnTo>
                  <a:lnTo>
                    <a:pt x="938530" y="359664"/>
                  </a:lnTo>
                  <a:lnTo>
                    <a:pt x="915670" y="324612"/>
                  </a:lnTo>
                  <a:lnTo>
                    <a:pt x="889000" y="289560"/>
                  </a:lnTo>
                  <a:lnTo>
                    <a:pt x="859790" y="257556"/>
                  </a:lnTo>
                  <a:lnTo>
                    <a:pt x="826770" y="228600"/>
                  </a:lnTo>
                  <a:lnTo>
                    <a:pt x="772160" y="190500"/>
                  </a:lnTo>
                  <a:lnTo>
                    <a:pt x="732790" y="170688"/>
                  </a:lnTo>
                  <a:lnTo>
                    <a:pt x="673100" y="147828"/>
                  </a:lnTo>
                  <a:lnTo>
                    <a:pt x="631190" y="138684"/>
                  </a:lnTo>
                  <a:lnTo>
                    <a:pt x="590550" y="132588"/>
                  </a:lnTo>
                  <a:lnTo>
                    <a:pt x="568960" y="131064"/>
                  </a:lnTo>
                  <a:lnTo>
                    <a:pt x="528320" y="131064"/>
                  </a:lnTo>
                  <a:lnTo>
                    <a:pt x="486410" y="135636"/>
                  </a:lnTo>
                  <a:lnTo>
                    <a:pt x="447040" y="143256"/>
                  </a:lnTo>
                  <a:lnTo>
                    <a:pt x="407670" y="155448"/>
                  </a:lnTo>
                  <a:lnTo>
                    <a:pt x="369570" y="170688"/>
                  </a:lnTo>
                  <a:lnTo>
                    <a:pt x="332740" y="190500"/>
                  </a:lnTo>
                  <a:lnTo>
                    <a:pt x="314960" y="201168"/>
                  </a:lnTo>
                  <a:lnTo>
                    <a:pt x="264160" y="240792"/>
                  </a:lnTo>
                  <a:lnTo>
                    <a:pt x="233680" y="271272"/>
                  </a:lnTo>
                  <a:lnTo>
                    <a:pt x="208280" y="304800"/>
                  </a:lnTo>
                  <a:lnTo>
                    <a:pt x="184150" y="341376"/>
                  </a:lnTo>
                  <a:lnTo>
                    <a:pt x="165100" y="379476"/>
                  </a:lnTo>
                  <a:lnTo>
                    <a:pt x="149860" y="419100"/>
                  </a:lnTo>
                  <a:lnTo>
                    <a:pt x="134620" y="478536"/>
                  </a:lnTo>
                  <a:lnTo>
                    <a:pt x="130810" y="519684"/>
                  </a:lnTo>
                  <a:lnTo>
                    <a:pt x="130810" y="582168"/>
                  </a:lnTo>
                  <a:lnTo>
                    <a:pt x="135890" y="623316"/>
                  </a:lnTo>
                  <a:lnTo>
                    <a:pt x="138430" y="636524"/>
                  </a:lnTo>
                  <a:lnTo>
                    <a:pt x="138430" y="521208"/>
                  </a:lnTo>
                  <a:lnTo>
                    <a:pt x="139700" y="499872"/>
                  </a:lnTo>
                  <a:lnTo>
                    <a:pt x="151130" y="440436"/>
                  </a:lnTo>
                  <a:lnTo>
                    <a:pt x="163830" y="402336"/>
                  </a:lnTo>
                  <a:lnTo>
                    <a:pt x="189230" y="345948"/>
                  </a:lnTo>
                  <a:lnTo>
                    <a:pt x="201930" y="327660"/>
                  </a:lnTo>
                  <a:lnTo>
                    <a:pt x="212090" y="309372"/>
                  </a:lnTo>
                  <a:lnTo>
                    <a:pt x="240030" y="275844"/>
                  </a:lnTo>
                  <a:lnTo>
                    <a:pt x="269240" y="246888"/>
                  </a:lnTo>
                  <a:lnTo>
                    <a:pt x="285750" y="233172"/>
                  </a:lnTo>
                  <a:lnTo>
                    <a:pt x="300990" y="219456"/>
                  </a:lnTo>
                  <a:lnTo>
                    <a:pt x="318770" y="207264"/>
                  </a:lnTo>
                  <a:lnTo>
                    <a:pt x="336550" y="196596"/>
                  </a:lnTo>
                  <a:lnTo>
                    <a:pt x="391160" y="169164"/>
                  </a:lnTo>
                  <a:lnTo>
                    <a:pt x="408940" y="163068"/>
                  </a:lnTo>
                  <a:lnTo>
                    <a:pt x="429260" y="155448"/>
                  </a:lnTo>
                  <a:lnTo>
                    <a:pt x="468630" y="146304"/>
                  </a:lnTo>
                  <a:lnTo>
                    <a:pt x="508000" y="140208"/>
                  </a:lnTo>
                  <a:lnTo>
                    <a:pt x="528320" y="138684"/>
                  </a:lnTo>
                  <a:lnTo>
                    <a:pt x="568960" y="138684"/>
                  </a:lnTo>
                  <a:lnTo>
                    <a:pt x="610870" y="143256"/>
                  </a:lnTo>
                  <a:lnTo>
                    <a:pt x="669290" y="155448"/>
                  </a:lnTo>
                  <a:lnTo>
                    <a:pt x="728980" y="176784"/>
                  </a:lnTo>
                  <a:lnTo>
                    <a:pt x="749300" y="187452"/>
                  </a:lnTo>
                  <a:lnTo>
                    <a:pt x="767080" y="196596"/>
                  </a:lnTo>
                  <a:lnTo>
                    <a:pt x="803910" y="220980"/>
                  </a:lnTo>
                  <a:lnTo>
                    <a:pt x="839470" y="248412"/>
                  </a:lnTo>
                  <a:lnTo>
                    <a:pt x="869950" y="278892"/>
                  </a:lnTo>
                  <a:lnTo>
                    <a:pt x="896620" y="310896"/>
                  </a:lnTo>
                  <a:lnTo>
                    <a:pt x="932180" y="364236"/>
                  </a:lnTo>
                  <a:lnTo>
                    <a:pt x="949960" y="400812"/>
                  </a:lnTo>
                  <a:lnTo>
                    <a:pt x="963930" y="438912"/>
                  </a:lnTo>
                  <a:lnTo>
                    <a:pt x="979170" y="498348"/>
                  </a:lnTo>
                  <a:lnTo>
                    <a:pt x="984250" y="539496"/>
                  </a:lnTo>
                  <a:lnTo>
                    <a:pt x="985520" y="559308"/>
                  </a:lnTo>
                  <a:lnTo>
                    <a:pt x="985520" y="651510"/>
                  </a:lnTo>
                  <a:lnTo>
                    <a:pt x="991870" y="600456"/>
                  </a:lnTo>
                  <a:lnTo>
                    <a:pt x="993140" y="579120"/>
                  </a:lnTo>
                  <a:close/>
                </a:path>
                <a:path w="1123950" h="1120139">
                  <a:moveTo>
                    <a:pt x="985520" y="651510"/>
                  </a:moveTo>
                  <a:lnTo>
                    <a:pt x="985520" y="598932"/>
                  </a:lnTo>
                  <a:lnTo>
                    <a:pt x="981710" y="620268"/>
                  </a:lnTo>
                  <a:lnTo>
                    <a:pt x="980440" y="640080"/>
                  </a:lnTo>
                  <a:lnTo>
                    <a:pt x="971550" y="679704"/>
                  </a:lnTo>
                  <a:lnTo>
                    <a:pt x="965200" y="699516"/>
                  </a:lnTo>
                  <a:lnTo>
                    <a:pt x="958850" y="717804"/>
                  </a:lnTo>
                  <a:lnTo>
                    <a:pt x="949960" y="737616"/>
                  </a:lnTo>
                  <a:lnTo>
                    <a:pt x="942340" y="755904"/>
                  </a:lnTo>
                  <a:lnTo>
                    <a:pt x="920750" y="792480"/>
                  </a:lnTo>
                  <a:lnTo>
                    <a:pt x="896620" y="827532"/>
                  </a:lnTo>
                  <a:lnTo>
                    <a:pt x="852170" y="874776"/>
                  </a:lnTo>
                  <a:lnTo>
                    <a:pt x="803910" y="912876"/>
                  </a:lnTo>
                  <a:lnTo>
                    <a:pt x="732790" y="950976"/>
                  </a:lnTo>
                  <a:lnTo>
                    <a:pt x="694690" y="964692"/>
                  </a:lnTo>
                  <a:lnTo>
                    <a:pt x="654050" y="973836"/>
                  </a:lnTo>
                  <a:lnTo>
                    <a:pt x="614680" y="979932"/>
                  </a:lnTo>
                  <a:lnTo>
                    <a:pt x="593090" y="981456"/>
                  </a:lnTo>
                  <a:lnTo>
                    <a:pt x="552450" y="981366"/>
                  </a:lnTo>
                  <a:lnTo>
                    <a:pt x="532130" y="979932"/>
                  </a:lnTo>
                  <a:lnTo>
                    <a:pt x="513080" y="978408"/>
                  </a:lnTo>
                  <a:lnTo>
                    <a:pt x="492760" y="973836"/>
                  </a:lnTo>
                  <a:lnTo>
                    <a:pt x="471170" y="970788"/>
                  </a:lnTo>
                  <a:lnTo>
                    <a:pt x="431800" y="958596"/>
                  </a:lnTo>
                  <a:lnTo>
                    <a:pt x="392430" y="943356"/>
                  </a:lnTo>
                  <a:lnTo>
                    <a:pt x="355600" y="923544"/>
                  </a:lnTo>
                  <a:lnTo>
                    <a:pt x="300990" y="886968"/>
                  </a:lnTo>
                  <a:lnTo>
                    <a:pt x="238760" y="826008"/>
                  </a:lnTo>
                  <a:lnTo>
                    <a:pt x="226060" y="809244"/>
                  </a:lnTo>
                  <a:lnTo>
                    <a:pt x="212090" y="792480"/>
                  </a:lnTo>
                  <a:lnTo>
                    <a:pt x="191770" y="755904"/>
                  </a:lnTo>
                  <a:lnTo>
                    <a:pt x="172720" y="719328"/>
                  </a:lnTo>
                  <a:lnTo>
                    <a:pt x="157480" y="681228"/>
                  </a:lnTo>
                  <a:lnTo>
                    <a:pt x="147320" y="641604"/>
                  </a:lnTo>
                  <a:lnTo>
                    <a:pt x="138430" y="582168"/>
                  </a:lnTo>
                  <a:lnTo>
                    <a:pt x="138430" y="636524"/>
                  </a:lnTo>
                  <a:lnTo>
                    <a:pt x="157480" y="702564"/>
                  </a:lnTo>
                  <a:lnTo>
                    <a:pt x="173990" y="740664"/>
                  </a:lnTo>
                  <a:lnTo>
                    <a:pt x="185420" y="760476"/>
                  </a:lnTo>
                  <a:lnTo>
                    <a:pt x="195580" y="778764"/>
                  </a:lnTo>
                  <a:lnTo>
                    <a:pt x="219710" y="813816"/>
                  </a:lnTo>
                  <a:lnTo>
                    <a:pt x="247650" y="847344"/>
                  </a:lnTo>
                  <a:lnTo>
                    <a:pt x="279400" y="877824"/>
                  </a:lnTo>
                  <a:lnTo>
                    <a:pt x="314960" y="905256"/>
                  </a:lnTo>
                  <a:lnTo>
                    <a:pt x="351790" y="929640"/>
                  </a:lnTo>
                  <a:lnTo>
                    <a:pt x="408940" y="958596"/>
                  </a:lnTo>
                  <a:lnTo>
                    <a:pt x="429260" y="964692"/>
                  </a:lnTo>
                  <a:lnTo>
                    <a:pt x="450850" y="972312"/>
                  </a:lnTo>
                  <a:lnTo>
                    <a:pt x="469900" y="976884"/>
                  </a:lnTo>
                  <a:lnTo>
                    <a:pt x="491490" y="981456"/>
                  </a:lnTo>
                  <a:lnTo>
                    <a:pt x="532130" y="987552"/>
                  </a:lnTo>
                  <a:lnTo>
                    <a:pt x="552450" y="989076"/>
                  </a:lnTo>
                  <a:lnTo>
                    <a:pt x="593090" y="989076"/>
                  </a:lnTo>
                  <a:lnTo>
                    <a:pt x="614680" y="987552"/>
                  </a:lnTo>
                  <a:lnTo>
                    <a:pt x="635000" y="984504"/>
                  </a:lnTo>
                  <a:lnTo>
                    <a:pt x="656590" y="981456"/>
                  </a:lnTo>
                  <a:lnTo>
                    <a:pt x="715010" y="964692"/>
                  </a:lnTo>
                  <a:lnTo>
                    <a:pt x="753110" y="949452"/>
                  </a:lnTo>
                  <a:lnTo>
                    <a:pt x="808990" y="918972"/>
                  </a:lnTo>
                  <a:lnTo>
                    <a:pt x="842010" y="893064"/>
                  </a:lnTo>
                  <a:lnTo>
                    <a:pt x="873760" y="864108"/>
                  </a:lnTo>
                  <a:lnTo>
                    <a:pt x="915670" y="815340"/>
                  </a:lnTo>
                  <a:lnTo>
                    <a:pt x="948690" y="760476"/>
                  </a:lnTo>
                  <a:lnTo>
                    <a:pt x="972820" y="701040"/>
                  </a:lnTo>
                  <a:lnTo>
                    <a:pt x="984250" y="661416"/>
                  </a:lnTo>
                  <a:lnTo>
                    <a:pt x="985520" y="651510"/>
                  </a:lnTo>
                  <a:close/>
                </a:path>
              </a:pathLst>
            </a:custGeom>
            <a:solidFill>
              <a:srgbClr val="C7B690"/>
            </a:solidFill>
          </p:spPr>
          <p:txBody>
            <a:bodyPr wrap="square" lIns="0" tIns="0" rIns="0" bIns="0" rtlCol="0"/>
            <a:lstStyle/>
            <a:p>
              <a:pPr defTabSz="829909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787530" y="348996"/>
              <a:ext cx="8130540" cy="3429000"/>
            </a:xfrm>
            <a:custGeom>
              <a:avLst/>
              <a:gdLst/>
              <a:ahLst/>
              <a:cxnLst/>
              <a:rect l="l" t="t" r="r" b="b"/>
              <a:pathLst>
                <a:path w="8130540" h="3429000">
                  <a:moveTo>
                    <a:pt x="8130539" y="3428999"/>
                  </a:moveTo>
                  <a:lnTo>
                    <a:pt x="8130539" y="0"/>
                  </a:lnTo>
                  <a:lnTo>
                    <a:pt x="0" y="0"/>
                  </a:lnTo>
                  <a:lnTo>
                    <a:pt x="0" y="3428999"/>
                  </a:lnTo>
                  <a:lnTo>
                    <a:pt x="8130539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29909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43300" y="570770"/>
            <a:ext cx="4393730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r">
              <a:spcBef>
                <a:spcPts val="91"/>
              </a:spcBef>
            </a:pPr>
            <a:r>
              <a:rPr lang="ar-SA" dirty="0"/>
              <a:t>مثال (1)</a:t>
            </a:r>
            <a:endParaRPr spc="1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1944778" y="3428768"/>
            <a:ext cx="8300485" cy="3112034"/>
            <a:chOff x="772668" y="3777995"/>
            <a:chExt cx="9145905" cy="34290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8" y="3777995"/>
              <a:ext cx="9145523" cy="3428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87530" y="3777996"/>
              <a:ext cx="8130540" cy="3429000"/>
            </a:xfrm>
            <a:custGeom>
              <a:avLst/>
              <a:gdLst/>
              <a:ahLst/>
              <a:cxnLst/>
              <a:rect l="l" t="t" r="r" b="b"/>
              <a:pathLst>
                <a:path w="8130540" h="3429000">
                  <a:moveTo>
                    <a:pt x="8130539" y="3428999"/>
                  </a:moveTo>
                  <a:lnTo>
                    <a:pt x="8130539" y="0"/>
                  </a:lnTo>
                  <a:lnTo>
                    <a:pt x="0" y="0"/>
                  </a:lnTo>
                  <a:lnTo>
                    <a:pt x="0" y="3428999"/>
                  </a:lnTo>
                  <a:lnTo>
                    <a:pt x="8130539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29909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77011" y="1103273"/>
            <a:ext cx="7177848" cy="540452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28600" lvl="0" indent="-228600" algn="r" defTabSz="914400" rtl="1">
              <a:lnSpc>
                <a:spcPct val="120000"/>
              </a:lnSpc>
              <a:spcBef>
                <a:spcPts val="1000"/>
              </a:spcBef>
              <a:buClr>
                <a:srgbClr val="F0A22E"/>
              </a:buClr>
              <a:buSzPct val="100000"/>
              <a:buFont typeface="Arial" panose="020B0604020202020204" pitchFamily="34" charset="0"/>
              <a:buChar char="•"/>
            </a:pPr>
            <a:endParaRPr lang="en-US" sz="2178" u="heavy" spc="36" dirty="0">
              <a:solidFill>
                <a:srgbClr val="993200"/>
              </a:solidFill>
              <a:uFill>
                <a:solidFill>
                  <a:srgbClr val="983200"/>
                </a:solidFill>
              </a:uFill>
              <a:latin typeface="Simplified Arabic"/>
              <a:cs typeface="Simplified Arabic"/>
            </a:endParaRPr>
          </a:p>
          <a:p>
            <a:pPr marL="228600" lvl="0" indent="-228600" algn="r" defTabSz="914400" rtl="1">
              <a:lnSpc>
                <a:spcPct val="120000"/>
              </a:lnSpc>
              <a:spcBef>
                <a:spcPts val="1000"/>
              </a:spcBef>
              <a:buClr>
                <a:srgbClr val="F0A22E"/>
              </a:buClr>
              <a:buSzPct val="100000"/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prstClr val="black"/>
                </a:solidFill>
                <a:latin typeface="SimplifiedArabic"/>
              </a:rPr>
              <a:t>احسب وسيط الأجور اليومية بالدولار للبيانات الآتية والتي تمثل عينتين من العمال مختارتين من شركتين مختلفتين</a:t>
            </a:r>
            <a:r>
              <a:rPr lang="ar-SA" sz="2000" dirty="0">
                <a:solidFill>
                  <a:prstClr val="black"/>
                </a:solidFill>
                <a:latin typeface="GillSansMT"/>
              </a:rPr>
              <a:t>:</a:t>
            </a:r>
          </a:p>
          <a:p>
            <a:pPr marR="75499" algn="r" defTabSz="829909">
              <a:spcBef>
                <a:spcPts val="281"/>
              </a:spcBef>
              <a:tabLst>
                <a:tab pos="829333" algn="l"/>
                <a:tab pos="1659242" algn="l"/>
                <a:tab pos="2489152" algn="l"/>
                <a:tab pos="3319061" algn="l"/>
                <a:tab pos="4153581" algn="l"/>
              </a:tabLst>
            </a:pPr>
            <a:r>
              <a:rPr sz="2178" spc="109" dirty="0">
                <a:solidFill>
                  <a:prstClr val="black"/>
                </a:solidFill>
                <a:latin typeface="Gill Sans MT"/>
                <a:cs typeface="Gill Sans MT"/>
              </a:rPr>
              <a:t>60	90	80	70	50	: </a:t>
            </a:r>
            <a:r>
              <a:rPr sz="2178" spc="123" dirty="0">
                <a:solidFill>
                  <a:prstClr val="black"/>
                </a:solidFill>
                <a:latin typeface="Gill Sans MT"/>
                <a:cs typeface="Gill Sans MT"/>
              </a:rPr>
              <a:t>(1)</a:t>
            </a:r>
            <a:r>
              <a:rPr sz="2178" spc="-404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lang="ar-SA" sz="2178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العينة 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75499" algn="r" defTabSz="829909">
              <a:spcBef>
                <a:spcPts val="286"/>
              </a:spcBef>
              <a:tabLst>
                <a:tab pos="981483" algn="l"/>
                <a:tab pos="1811393" algn="l"/>
                <a:tab pos="2641302" algn="l"/>
                <a:tab pos="3471211" algn="l"/>
                <a:tab pos="4301121" algn="l"/>
                <a:tab pos="5135641" algn="l"/>
              </a:tabLst>
            </a:pPr>
            <a:r>
              <a:rPr sz="2178" spc="109" dirty="0">
                <a:solidFill>
                  <a:prstClr val="black"/>
                </a:solidFill>
                <a:latin typeface="Gill Sans MT"/>
                <a:cs typeface="Gill Sans MT"/>
              </a:rPr>
              <a:t>100	60	90	80	70	50	: </a:t>
            </a:r>
            <a:r>
              <a:rPr sz="2178" spc="123" dirty="0">
                <a:solidFill>
                  <a:prstClr val="black"/>
                </a:solidFill>
                <a:latin typeface="Gill Sans MT"/>
                <a:cs typeface="Gill Sans MT"/>
              </a:rPr>
              <a:t>(2)</a:t>
            </a:r>
            <a:r>
              <a:rPr sz="2178" spc="-404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lang="ar-SA" sz="2178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العينة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75499" algn="r" defTabSz="829909">
              <a:spcBef>
                <a:spcPts val="281"/>
              </a:spcBef>
            </a:pPr>
            <a:endParaRPr lang="ar-SA" sz="2178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R="75499" algn="r" defTabSz="829909">
              <a:spcBef>
                <a:spcPts val="281"/>
              </a:spcBef>
            </a:pPr>
            <a:r>
              <a:rPr sz="2178" dirty="0">
                <a:solidFill>
                  <a:prstClr val="black"/>
                </a:solidFill>
                <a:latin typeface="Gill Sans MT"/>
                <a:cs typeface="Gill Sans MT"/>
              </a:rPr>
              <a:t>: </a:t>
            </a:r>
            <a:r>
              <a:rPr lang="ar-SA"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الوسيط</a:t>
            </a:r>
            <a:r>
              <a:rPr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dirty="0" err="1">
                <a:solidFill>
                  <a:prstClr val="black"/>
                </a:solidFill>
                <a:latin typeface="Simplified Arabic"/>
                <a:cs typeface="Simplified Arabic"/>
              </a:rPr>
              <a:t>ﺔﻤﻴﻗ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dirty="0">
                <a:solidFill>
                  <a:prstClr val="black"/>
                </a:solidFill>
                <a:latin typeface="Simplified Arabic"/>
                <a:cs typeface="Simplified Arabic"/>
              </a:rPr>
              <a:t>  </a:t>
            </a:r>
            <a:r>
              <a:rPr lang="ar-SA" sz="2178" spc="-91" dirty="0">
                <a:solidFill>
                  <a:prstClr val="black"/>
                </a:solidFill>
                <a:latin typeface="Simplified Arabic"/>
                <a:cs typeface="Simplified Arabic"/>
              </a:rPr>
              <a:t>لحساب </a:t>
            </a:r>
            <a:r>
              <a:rPr sz="2178" u="heavy" spc="-91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Gill Sans MT"/>
                <a:cs typeface="Gill Sans MT"/>
              </a:rPr>
              <a:t>: </a:t>
            </a:r>
            <a:r>
              <a:rPr sz="2178" u="heavy" spc="123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Gill Sans MT"/>
                <a:cs typeface="Gill Sans MT"/>
              </a:rPr>
              <a:t>(1)</a:t>
            </a:r>
            <a:r>
              <a:rPr sz="2178" u="heavy" spc="-18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Gill Sans MT"/>
                <a:cs typeface="Gill Sans MT"/>
              </a:rPr>
              <a:t> </a:t>
            </a:r>
            <a:r>
              <a:rPr sz="2178" u="heavy" spc="-77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ﺔﻨﻴﻌﻝﺍ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73770" algn="r" defTabSz="829909">
              <a:spcBef>
                <a:spcPts val="286"/>
              </a:spcBef>
            </a:pP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ﺢﺒﺼﺘﻓ </a:t>
            </a:r>
            <a:r>
              <a:rPr sz="2178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ﺎﻴﺩﻋﺎﺼﺘ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32" dirty="0">
                <a:solidFill>
                  <a:prstClr val="black"/>
                </a:solidFill>
                <a:latin typeface="Simplified Arabic"/>
                <a:cs typeface="Simplified Arabic"/>
              </a:rPr>
              <a:t>القيم</a:t>
            </a:r>
            <a:r>
              <a:rPr sz="2178" spc="-132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ﺏﺘﺭﻨ</a:t>
            </a:r>
            <a:r>
              <a:rPr sz="2178" spc="9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77" dirty="0">
                <a:solidFill>
                  <a:prstClr val="black"/>
                </a:solidFill>
                <a:latin typeface="Simplified Arabic"/>
                <a:cs typeface="Simplified Arabic"/>
              </a:rPr>
              <a:t>-١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L="3574949" defTabSz="829909">
              <a:spcBef>
                <a:spcPts val="390"/>
              </a:spcBef>
              <a:tabLst>
                <a:tab pos="4157616" algn="l"/>
                <a:tab pos="4738552" algn="l"/>
                <a:tab pos="5321218" algn="l"/>
                <a:tab pos="5903307" algn="l"/>
              </a:tabLst>
            </a:pPr>
            <a:r>
              <a:rPr sz="2178" dirty="0">
                <a:solidFill>
                  <a:prstClr val="black"/>
                </a:solidFill>
                <a:latin typeface="Gill Sans MT"/>
                <a:cs typeface="Gill Sans MT"/>
              </a:rPr>
              <a:t>50	60	70	80	90</a:t>
            </a:r>
          </a:p>
          <a:p>
            <a:pPr defTabSz="829909">
              <a:spcBef>
                <a:spcPts val="14"/>
              </a:spcBef>
            </a:pPr>
            <a:endParaRPr sz="2541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55608" defTabSz="829909">
              <a:lnSpc>
                <a:spcPts val="2078"/>
              </a:lnSpc>
            </a:pPr>
            <a:r>
              <a:rPr sz="2178" spc="-9" dirty="0">
                <a:solidFill>
                  <a:prstClr val="black"/>
                </a:solidFill>
                <a:latin typeface="Simplified Arabic"/>
                <a:cs typeface="Simplified Arabic"/>
              </a:rPr>
              <a:t>(ﺢﻴﺤﺼ </a:t>
            </a:r>
            <a:r>
              <a:rPr sz="2178" spc="18" dirty="0" err="1">
                <a:solidFill>
                  <a:prstClr val="black"/>
                </a:solidFill>
                <a:latin typeface="Simplified Arabic"/>
                <a:cs typeface="Simplified Arabic"/>
              </a:rPr>
              <a:t>ﺩﺩﻋ</a:t>
            </a:r>
            <a:r>
              <a:rPr sz="2178" spc="1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54" dirty="0">
                <a:solidFill>
                  <a:prstClr val="black"/>
                </a:solidFill>
                <a:latin typeface="Simplified Arabic"/>
                <a:cs typeface="Simplified Arabic"/>
              </a:rPr>
              <a:t>الناتج</a:t>
            </a:r>
            <a:r>
              <a:rPr sz="2178" spc="-54" dirty="0">
                <a:solidFill>
                  <a:prstClr val="black"/>
                </a:solidFill>
                <a:latin typeface="Simplified Arabic"/>
                <a:cs typeface="Simplified Arabic"/>
              </a:rPr>
              <a:t>) </a:t>
            </a:r>
            <a:r>
              <a:rPr sz="3335" baseline="6802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3335" baseline="680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5" baseline="680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5" u="heavy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3335" baseline="408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5" baseline="680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5" baseline="680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5" u="heavy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 </a:t>
            </a:r>
            <a:r>
              <a:rPr sz="3335" u="heavy" spc="129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3335" u="heavy" spc="129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335" spc="129" baseline="408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5" baseline="680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5" baseline="680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5" i="1" u="heavy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 </a:t>
            </a:r>
            <a:r>
              <a:rPr sz="3335" u="heavy" spc="129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3335" u="heavy" spc="129" baseline="40816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335" spc="129" baseline="408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= </a:t>
            </a:r>
            <a:r>
              <a:rPr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ﻁﻴﺴﻭﻝﺍ 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ﻊﻗﻭﻤ ﺩﺠﻭﻨ</a:t>
            </a:r>
            <a:r>
              <a:rPr sz="2178" spc="11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41" dirty="0">
                <a:solidFill>
                  <a:prstClr val="black"/>
                </a:solidFill>
                <a:latin typeface="Simplified Arabic"/>
                <a:cs typeface="Simplified Arabic"/>
              </a:rPr>
              <a:t>-٢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L="169440" algn="ctr" defTabSz="829909">
              <a:lnSpc>
                <a:spcPts val="2078"/>
              </a:lnSpc>
              <a:tabLst>
                <a:tab pos="805704" algn="l"/>
                <a:tab pos="1613136" algn="l"/>
              </a:tabLst>
            </a:pPr>
            <a:r>
              <a:rPr sz="2224" dirty="0">
                <a:solidFill>
                  <a:prstClr val="black"/>
                </a:solidFill>
                <a:latin typeface="Times New Roman"/>
                <a:cs typeface="Times New Roman"/>
              </a:rPr>
              <a:t>2	2	2</a:t>
            </a:r>
            <a:r>
              <a:rPr lang="ar-SA" sz="2224" dirty="0">
                <a:solidFill>
                  <a:prstClr val="black"/>
                </a:solidFill>
                <a:latin typeface="Times New Roman"/>
                <a:cs typeface="Times New Roman"/>
              </a:rPr>
              <a:t>             </a:t>
            </a:r>
            <a:endParaRPr sz="2224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76075" algn="r" defTabSz="829909">
              <a:spcBef>
                <a:spcPts val="1756"/>
              </a:spcBef>
            </a:pPr>
            <a:r>
              <a:rPr sz="2178" dirty="0">
                <a:solidFill>
                  <a:prstClr val="black"/>
                </a:solidFill>
                <a:latin typeface="Gill Sans MT"/>
                <a:cs typeface="Gill Sans MT"/>
              </a:rPr>
              <a:t>3  </a:t>
            </a:r>
            <a:r>
              <a:rPr sz="2178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ﺎﻬﻌﻗﻭﻤ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68" dirty="0">
                <a:solidFill>
                  <a:prstClr val="black"/>
                </a:solidFill>
                <a:latin typeface="Simplified Arabic"/>
                <a:cs typeface="Simplified Arabic"/>
              </a:rPr>
              <a:t>التي</a:t>
            </a:r>
            <a:r>
              <a:rPr sz="2178" spc="-16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القيمة</a:t>
            </a:r>
            <a:r>
              <a:rPr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ﻭﻫ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13" dirty="0">
                <a:solidFill>
                  <a:prstClr val="black"/>
                </a:solidFill>
                <a:latin typeface="Simplified Arabic"/>
                <a:cs typeface="Simplified Arabic"/>
              </a:rPr>
              <a:t>الوسيط</a:t>
            </a:r>
            <a:r>
              <a:rPr sz="2178" spc="-11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ﻥﺫﺇ 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ﺢﻴﺤﺼ </a:t>
            </a:r>
            <a:r>
              <a:rPr sz="2178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ﺩﺩﻋ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الناتج</a:t>
            </a:r>
            <a:r>
              <a:rPr sz="2178" spc="-10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5" dirty="0">
                <a:solidFill>
                  <a:prstClr val="black"/>
                </a:solidFill>
                <a:latin typeface="Simplified Arabic"/>
                <a:cs typeface="Simplified Arabic"/>
              </a:rPr>
              <a:t>ﻥﺃ 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ﺙﻴﺤ</a:t>
            </a:r>
            <a:r>
              <a:rPr sz="2178" spc="572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،</a:t>
            </a:r>
          </a:p>
          <a:p>
            <a:pPr marR="76075" algn="r" defTabSz="829909">
              <a:spcBef>
                <a:spcPts val="281"/>
              </a:spcBef>
            </a:pPr>
            <a:r>
              <a:rPr sz="2178" spc="73" dirty="0">
                <a:solidFill>
                  <a:prstClr val="black"/>
                </a:solidFill>
                <a:latin typeface="Gill Sans MT"/>
                <a:cs typeface="Gill Sans MT"/>
              </a:rPr>
              <a:t>$70 </a:t>
            </a:r>
            <a:r>
              <a:rPr sz="2178" dirty="0">
                <a:solidFill>
                  <a:prstClr val="black"/>
                </a:solidFill>
                <a:latin typeface="Gill Sans MT"/>
                <a:cs typeface="Gill Sans MT"/>
              </a:rPr>
              <a:t>= </a:t>
            </a:r>
            <a:r>
              <a:rPr sz="2178" i="1" spc="177" dirty="0">
                <a:solidFill>
                  <a:prstClr val="black"/>
                </a:solidFill>
                <a:latin typeface="Gill Sans MT"/>
                <a:cs typeface="Gill Sans MT"/>
              </a:rPr>
              <a:t>m </a:t>
            </a:r>
            <a:r>
              <a:rPr sz="2178" dirty="0">
                <a:solidFill>
                  <a:prstClr val="black"/>
                </a:solidFill>
                <a:latin typeface="Gill Sans MT"/>
                <a:cs typeface="Gill Sans MT"/>
              </a:rPr>
              <a:t>=  </a:t>
            </a:r>
            <a:r>
              <a:rPr sz="2178" spc="-113" dirty="0">
                <a:solidFill>
                  <a:prstClr val="black"/>
                </a:solidFill>
                <a:latin typeface="Simplified Arabic"/>
                <a:cs typeface="Simplified Arabic"/>
              </a:rPr>
              <a:t>ﻁﻴﺴﻭﻝﺍ </a:t>
            </a:r>
            <a:r>
              <a:rPr sz="2178" dirty="0">
                <a:solidFill>
                  <a:prstClr val="black"/>
                </a:solidFill>
                <a:latin typeface="Simplified Arabic"/>
                <a:cs typeface="Simplified Arabic"/>
              </a:rPr>
              <a:t>ﺔﻤﻴﻗ </a:t>
            </a:r>
            <a:r>
              <a:rPr sz="2178" spc="5" dirty="0">
                <a:solidFill>
                  <a:prstClr val="black"/>
                </a:solidFill>
                <a:latin typeface="Simplified Arabic"/>
                <a:cs typeface="Simplified Arabic"/>
              </a:rPr>
              <a:t>ﻥﺍ</a:t>
            </a:r>
            <a:r>
              <a:rPr sz="2178" spc="-136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ﺩﺠﻨ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62521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4778" y="316735"/>
            <a:ext cx="8300485" cy="3112034"/>
            <a:chOff x="772668" y="348995"/>
            <a:chExt cx="9145905" cy="3429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348995"/>
              <a:ext cx="9145523" cy="3428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5597" y="352044"/>
              <a:ext cx="822960" cy="821690"/>
            </a:xfrm>
            <a:custGeom>
              <a:avLst/>
              <a:gdLst/>
              <a:ahLst/>
              <a:cxnLst/>
              <a:rect l="l" t="t" r="r" b="b"/>
              <a:pathLst>
                <a:path w="822960" h="821690">
                  <a:moveTo>
                    <a:pt x="822956" y="1524"/>
                  </a:moveTo>
                  <a:lnTo>
                    <a:pt x="822956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819912"/>
                  </a:lnTo>
                  <a:lnTo>
                    <a:pt x="1524" y="821436"/>
                  </a:lnTo>
                  <a:lnTo>
                    <a:pt x="1524" y="818388"/>
                  </a:lnTo>
                  <a:lnTo>
                    <a:pt x="3048" y="818388"/>
                  </a:lnTo>
                  <a:lnTo>
                    <a:pt x="3050" y="3045"/>
                  </a:lnTo>
                  <a:lnTo>
                    <a:pt x="4572" y="1524"/>
                  </a:lnTo>
                  <a:lnTo>
                    <a:pt x="4572" y="3048"/>
                  </a:lnTo>
                  <a:lnTo>
                    <a:pt x="819852" y="3048"/>
                  </a:lnTo>
                  <a:lnTo>
                    <a:pt x="819908" y="1524"/>
                  </a:lnTo>
                  <a:lnTo>
                    <a:pt x="821432" y="3048"/>
                  </a:lnTo>
                  <a:lnTo>
                    <a:pt x="821432" y="42672"/>
                  </a:lnTo>
                  <a:lnTo>
                    <a:pt x="822956" y="1524"/>
                  </a:lnTo>
                  <a:close/>
                </a:path>
                <a:path w="822960" h="821690">
                  <a:moveTo>
                    <a:pt x="3050" y="818387"/>
                  </a:moveTo>
                  <a:lnTo>
                    <a:pt x="1524" y="818388"/>
                  </a:lnTo>
                  <a:lnTo>
                    <a:pt x="3048" y="819912"/>
                  </a:lnTo>
                  <a:lnTo>
                    <a:pt x="3050" y="818387"/>
                  </a:lnTo>
                  <a:close/>
                </a:path>
                <a:path w="822960" h="821690">
                  <a:moveTo>
                    <a:pt x="821432" y="42672"/>
                  </a:moveTo>
                  <a:lnTo>
                    <a:pt x="821432" y="3048"/>
                  </a:lnTo>
                  <a:lnTo>
                    <a:pt x="819852" y="3048"/>
                  </a:lnTo>
                  <a:lnTo>
                    <a:pt x="818384" y="42672"/>
                  </a:lnTo>
                  <a:lnTo>
                    <a:pt x="815336" y="83820"/>
                  </a:lnTo>
                  <a:lnTo>
                    <a:pt x="810764" y="124968"/>
                  </a:lnTo>
                  <a:lnTo>
                    <a:pt x="803144" y="166116"/>
                  </a:lnTo>
                  <a:lnTo>
                    <a:pt x="794000" y="205740"/>
                  </a:lnTo>
                  <a:lnTo>
                    <a:pt x="783332" y="243840"/>
                  </a:lnTo>
                  <a:lnTo>
                    <a:pt x="771140" y="281940"/>
                  </a:lnTo>
                  <a:lnTo>
                    <a:pt x="755900" y="318516"/>
                  </a:lnTo>
                  <a:lnTo>
                    <a:pt x="739140" y="355092"/>
                  </a:lnTo>
                  <a:lnTo>
                    <a:pt x="720852" y="390144"/>
                  </a:lnTo>
                  <a:lnTo>
                    <a:pt x="701040" y="425196"/>
                  </a:lnTo>
                  <a:lnTo>
                    <a:pt x="679704" y="458724"/>
                  </a:lnTo>
                  <a:lnTo>
                    <a:pt x="656844" y="490728"/>
                  </a:lnTo>
                  <a:lnTo>
                    <a:pt x="633984" y="521208"/>
                  </a:lnTo>
                  <a:lnTo>
                    <a:pt x="608076" y="550164"/>
                  </a:lnTo>
                  <a:lnTo>
                    <a:pt x="580644" y="579120"/>
                  </a:lnTo>
                  <a:lnTo>
                    <a:pt x="551688" y="606552"/>
                  </a:lnTo>
                  <a:lnTo>
                    <a:pt x="522732" y="632460"/>
                  </a:lnTo>
                  <a:lnTo>
                    <a:pt x="492252" y="655320"/>
                  </a:lnTo>
                  <a:lnTo>
                    <a:pt x="460248" y="678180"/>
                  </a:lnTo>
                  <a:lnTo>
                    <a:pt x="426720" y="699516"/>
                  </a:lnTo>
                  <a:lnTo>
                    <a:pt x="391668" y="719328"/>
                  </a:lnTo>
                  <a:lnTo>
                    <a:pt x="356616" y="737616"/>
                  </a:lnTo>
                  <a:lnTo>
                    <a:pt x="320040" y="754380"/>
                  </a:lnTo>
                  <a:lnTo>
                    <a:pt x="283464" y="769620"/>
                  </a:lnTo>
                  <a:lnTo>
                    <a:pt x="245364" y="781812"/>
                  </a:lnTo>
                  <a:lnTo>
                    <a:pt x="207264" y="792480"/>
                  </a:lnTo>
                  <a:lnTo>
                    <a:pt x="167640" y="801624"/>
                  </a:lnTo>
                  <a:lnTo>
                    <a:pt x="126492" y="809244"/>
                  </a:lnTo>
                  <a:lnTo>
                    <a:pt x="85344" y="813816"/>
                  </a:lnTo>
                  <a:lnTo>
                    <a:pt x="44196" y="816864"/>
                  </a:lnTo>
                  <a:lnTo>
                    <a:pt x="3050" y="818387"/>
                  </a:lnTo>
                  <a:lnTo>
                    <a:pt x="3048" y="819912"/>
                  </a:lnTo>
                  <a:lnTo>
                    <a:pt x="1524" y="818388"/>
                  </a:lnTo>
                  <a:lnTo>
                    <a:pt x="1524" y="821436"/>
                  </a:lnTo>
                  <a:lnTo>
                    <a:pt x="44196" y="819912"/>
                  </a:lnTo>
                  <a:lnTo>
                    <a:pt x="86868" y="816864"/>
                  </a:lnTo>
                  <a:lnTo>
                    <a:pt x="128016" y="812292"/>
                  </a:lnTo>
                  <a:lnTo>
                    <a:pt x="167640" y="804672"/>
                  </a:lnTo>
                  <a:lnTo>
                    <a:pt x="207264" y="795528"/>
                  </a:lnTo>
                  <a:lnTo>
                    <a:pt x="246888" y="784860"/>
                  </a:lnTo>
                  <a:lnTo>
                    <a:pt x="284988" y="771144"/>
                  </a:lnTo>
                  <a:lnTo>
                    <a:pt x="321564" y="757428"/>
                  </a:lnTo>
                  <a:lnTo>
                    <a:pt x="358140" y="740664"/>
                  </a:lnTo>
                  <a:lnTo>
                    <a:pt x="393192" y="722376"/>
                  </a:lnTo>
                  <a:lnTo>
                    <a:pt x="428244" y="702564"/>
                  </a:lnTo>
                  <a:lnTo>
                    <a:pt x="461772" y="681228"/>
                  </a:lnTo>
                  <a:lnTo>
                    <a:pt x="493776" y="658368"/>
                  </a:lnTo>
                  <a:lnTo>
                    <a:pt x="524256" y="633984"/>
                  </a:lnTo>
                  <a:lnTo>
                    <a:pt x="554736" y="608076"/>
                  </a:lnTo>
                  <a:lnTo>
                    <a:pt x="609600" y="553212"/>
                  </a:lnTo>
                  <a:lnTo>
                    <a:pt x="635508" y="522732"/>
                  </a:lnTo>
                  <a:lnTo>
                    <a:pt x="659892" y="492252"/>
                  </a:lnTo>
                  <a:lnTo>
                    <a:pt x="682752" y="460248"/>
                  </a:lnTo>
                  <a:lnTo>
                    <a:pt x="704088" y="426720"/>
                  </a:lnTo>
                  <a:lnTo>
                    <a:pt x="723900" y="391668"/>
                  </a:lnTo>
                  <a:lnTo>
                    <a:pt x="742188" y="356616"/>
                  </a:lnTo>
                  <a:lnTo>
                    <a:pt x="758948" y="320040"/>
                  </a:lnTo>
                  <a:lnTo>
                    <a:pt x="772664" y="283464"/>
                  </a:lnTo>
                  <a:lnTo>
                    <a:pt x="786380" y="245364"/>
                  </a:lnTo>
                  <a:lnTo>
                    <a:pt x="797048" y="205740"/>
                  </a:lnTo>
                  <a:lnTo>
                    <a:pt x="806192" y="166116"/>
                  </a:lnTo>
                  <a:lnTo>
                    <a:pt x="813812" y="126492"/>
                  </a:lnTo>
                  <a:lnTo>
                    <a:pt x="818384" y="85344"/>
                  </a:lnTo>
                  <a:lnTo>
                    <a:pt x="821432" y="42672"/>
                  </a:lnTo>
                  <a:close/>
                </a:path>
                <a:path w="822960" h="821690">
                  <a:moveTo>
                    <a:pt x="4572" y="1524"/>
                  </a:moveTo>
                  <a:lnTo>
                    <a:pt x="3048" y="3048"/>
                  </a:lnTo>
                  <a:lnTo>
                    <a:pt x="4569" y="3048"/>
                  </a:lnTo>
                  <a:lnTo>
                    <a:pt x="4572" y="1524"/>
                  </a:lnTo>
                  <a:close/>
                </a:path>
                <a:path w="822960" h="821690">
                  <a:moveTo>
                    <a:pt x="4569" y="3048"/>
                  </a:moveTo>
                  <a:lnTo>
                    <a:pt x="3048" y="3048"/>
                  </a:lnTo>
                  <a:lnTo>
                    <a:pt x="3048" y="818388"/>
                  </a:lnTo>
                  <a:lnTo>
                    <a:pt x="4569" y="3048"/>
                  </a:lnTo>
                  <a:close/>
                </a:path>
                <a:path w="822960" h="821690">
                  <a:moveTo>
                    <a:pt x="4572" y="3048"/>
                  </a:moveTo>
                  <a:lnTo>
                    <a:pt x="4572" y="1524"/>
                  </a:lnTo>
                  <a:lnTo>
                    <a:pt x="4569" y="3048"/>
                  </a:lnTo>
                  <a:close/>
                </a:path>
                <a:path w="822960" h="821690">
                  <a:moveTo>
                    <a:pt x="821432" y="3048"/>
                  </a:moveTo>
                  <a:lnTo>
                    <a:pt x="819908" y="1524"/>
                  </a:lnTo>
                  <a:lnTo>
                    <a:pt x="819852" y="3048"/>
                  </a:lnTo>
                  <a:lnTo>
                    <a:pt x="821432" y="3048"/>
                  </a:lnTo>
                  <a:close/>
                </a:path>
              </a:pathLst>
            </a:custGeom>
            <a:solidFill>
              <a:srgbClr val="D2C39D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" name="object 5"/>
            <p:cNvSpPr/>
            <p:nvPr/>
          </p:nvSpPr>
          <p:spPr>
            <a:xfrm>
              <a:off x="929513" y="356628"/>
              <a:ext cx="1731645" cy="1731645"/>
            </a:xfrm>
            <a:custGeom>
              <a:avLst/>
              <a:gdLst/>
              <a:ahLst/>
              <a:cxnLst/>
              <a:rect l="l" t="t" r="r" b="b"/>
              <a:pathLst>
                <a:path w="1731645" h="1731645">
                  <a:moveTo>
                    <a:pt x="1731264" y="865632"/>
                  </a:moveTo>
                  <a:lnTo>
                    <a:pt x="1729740" y="819912"/>
                  </a:lnTo>
                  <a:lnTo>
                    <a:pt x="1726692" y="777240"/>
                  </a:lnTo>
                  <a:lnTo>
                    <a:pt x="1720596" y="733044"/>
                  </a:lnTo>
                  <a:lnTo>
                    <a:pt x="1712976" y="690372"/>
                  </a:lnTo>
                  <a:lnTo>
                    <a:pt x="1703832" y="649224"/>
                  </a:lnTo>
                  <a:lnTo>
                    <a:pt x="1703832" y="865632"/>
                  </a:lnTo>
                  <a:lnTo>
                    <a:pt x="1702308" y="908304"/>
                  </a:lnTo>
                  <a:lnTo>
                    <a:pt x="1699260" y="950976"/>
                  </a:lnTo>
                  <a:lnTo>
                    <a:pt x="1693164" y="993648"/>
                  </a:lnTo>
                  <a:lnTo>
                    <a:pt x="1685544" y="1034796"/>
                  </a:lnTo>
                  <a:lnTo>
                    <a:pt x="1676400" y="1075944"/>
                  </a:lnTo>
                  <a:lnTo>
                    <a:pt x="1665732" y="1115568"/>
                  </a:lnTo>
                  <a:lnTo>
                    <a:pt x="1652016" y="1153668"/>
                  </a:lnTo>
                  <a:lnTo>
                    <a:pt x="1636776" y="1191768"/>
                  </a:lnTo>
                  <a:lnTo>
                    <a:pt x="1620012" y="1228344"/>
                  </a:lnTo>
                  <a:lnTo>
                    <a:pt x="1601724" y="1264920"/>
                  </a:lnTo>
                  <a:lnTo>
                    <a:pt x="1581912" y="1299972"/>
                  </a:lnTo>
                  <a:lnTo>
                    <a:pt x="1560576" y="1333500"/>
                  </a:lnTo>
                  <a:lnTo>
                    <a:pt x="1536192" y="1367028"/>
                  </a:lnTo>
                  <a:lnTo>
                    <a:pt x="1511808" y="1399032"/>
                  </a:lnTo>
                  <a:lnTo>
                    <a:pt x="1485900" y="1429512"/>
                  </a:lnTo>
                  <a:lnTo>
                    <a:pt x="1456944" y="1458468"/>
                  </a:lnTo>
                  <a:lnTo>
                    <a:pt x="1427988" y="1485900"/>
                  </a:lnTo>
                  <a:lnTo>
                    <a:pt x="1367028" y="1537716"/>
                  </a:lnTo>
                  <a:lnTo>
                    <a:pt x="1333500" y="1560576"/>
                  </a:lnTo>
                  <a:lnTo>
                    <a:pt x="1299972" y="1581912"/>
                  </a:lnTo>
                  <a:lnTo>
                    <a:pt x="1264920" y="1603248"/>
                  </a:lnTo>
                  <a:lnTo>
                    <a:pt x="1228344" y="1621536"/>
                  </a:lnTo>
                  <a:lnTo>
                    <a:pt x="1191768" y="1638300"/>
                  </a:lnTo>
                  <a:lnTo>
                    <a:pt x="1153668" y="1653540"/>
                  </a:lnTo>
                  <a:lnTo>
                    <a:pt x="1074420" y="1677924"/>
                  </a:lnTo>
                  <a:lnTo>
                    <a:pt x="1033272" y="1687068"/>
                  </a:lnTo>
                  <a:lnTo>
                    <a:pt x="992124" y="1694688"/>
                  </a:lnTo>
                  <a:lnTo>
                    <a:pt x="950976" y="1699260"/>
                  </a:lnTo>
                  <a:lnTo>
                    <a:pt x="908304" y="1702308"/>
                  </a:lnTo>
                  <a:lnTo>
                    <a:pt x="865632" y="1703832"/>
                  </a:lnTo>
                  <a:lnTo>
                    <a:pt x="821436" y="1702308"/>
                  </a:lnTo>
                  <a:lnTo>
                    <a:pt x="778764" y="1699260"/>
                  </a:lnTo>
                  <a:lnTo>
                    <a:pt x="696468" y="1687068"/>
                  </a:lnTo>
                  <a:lnTo>
                    <a:pt x="655320" y="1676400"/>
                  </a:lnTo>
                  <a:lnTo>
                    <a:pt x="615696" y="1665732"/>
                  </a:lnTo>
                  <a:lnTo>
                    <a:pt x="576072" y="1652016"/>
                  </a:lnTo>
                  <a:lnTo>
                    <a:pt x="539496" y="1638300"/>
                  </a:lnTo>
                  <a:lnTo>
                    <a:pt x="501396" y="1620012"/>
                  </a:lnTo>
                  <a:lnTo>
                    <a:pt x="464820" y="1601724"/>
                  </a:lnTo>
                  <a:lnTo>
                    <a:pt x="429768" y="1581912"/>
                  </a:lnTo>
                  <a:lnTo>
                    <a:pt x="396240" y="1560576"/>
                  </a:lnTo>
                  <a:lnTo>
                    <a:pt x="332232" y="1511808"/>
                  </a:lnTo>
                  <a:lnTo>
                    <a:pt x="301752" y="1485900"/>
                  </a:lnTo>
                  <a:lnTo>
                    <a:pt x="272796" y="1458468"/>
                  </a:lnTo>
                  <a:lnTo>
                    <a:pt x="245364" y="1427988"/>
                  </a:lnTo>
                  <a:lnTo>
                    <a:pt x="217932" y="1399032"/>
                  </a:lnTo>
                  <a:lnTo>
                    <a:pt x="193548" y="1367028"/>
                  </a:lnTo>
                  <a:lnTo>
                    <a:pt x="147828" y="1299972"/>
                  </a:lnTo>
                  <a:lnTo>
                    <a:pt x="128016" y="1264920"/>
                  </a:lnTo>
                  <a:lnTo>
                    <a:pt x="109728" y="1228344"/>
                  </a:lnTo>
                  <a:lnTo>
                    <a:pt x="92964" y="1191768"/>
                  </a:lnTo>
                  <a:lnTo>
                    <a:pt x="77724" y="1153668"/>
                  </a:lnTo>
                  <a:lnTo>
                    <a:pt x="53340" y="1074420"/>
                  </a:lnTo>
                  <a:lnTo>
                    <a:pt x="44196" y="1034796"/>
                  </a:lnTo>
                  <a:lnTo>
                    <a:pt x="36576" y="992124"/>
                  </a:lnTo>
                  <a:lnTo>
                    <a:pt x="32004" y="950976"/>
                  </a:lnTo>
                  <a:lnTo>
                    <a:pt x="28956" y="908304"/>
                  </a:lnTo>
                  <a:lnTo>
                    <a:pt x="27432" y="865632"/>
                  </a:lnTo>
                  <a:lnTo>
                    <a:pt x="28956" y="821436"/>
                  </a:lnTo>
                  <a:lnTo>
                    <a:pt x="32004" y="778764"/>
                  </a:lnTo>
                  <a:lnTo>
                    <a:pt x="36576" y="737616"/>
                  </a:lnTo>
                  <a:lnTo>
                    <a:pt x="44196" y="696468"/>
                  </a:lnTo>
                  <a:lnTo>
                    <a:pt x="53340" y="655320"/>
                  </a:lnTo>
                  <a:lnTo>
                    <a:pt x="65532" y="615696"/>
                  </a:lnTo>
                  <a:lnTo>
                    <a:pt x="77724" y="577596"/>
                  </a:lnTo>
                  <a:lnTo>
                    <a:pt x="92964" y="539496"/>
                  </a:lnTo>
                  <a:lnTo>
                    <a:pt x="109728" y="501396"/>
                  </a:lnTo>
                  <a:lnTo>
                    <a:pt x="128016" y="466344"/>
                  </a:lnTo>
                  <a:lnTo>
                    <a:pt x="170688" y="396240"/>
                  </a:lnTo>
                  <a:lnTo>
                    <a:pt x="193548" y="364236"/>
                  </a:lnTo>
                  <a:lnTo>
                    <a:pt x="219456" y="332232"/>
                  </a:lnTo>
                  <a:lnTo>
                    <a:pt x="245364" y="301752"/>
                  </a:lnTo>
                  <a:lnTo>
                    <a:pt x="272796" y="272796"/>
                  </a:lnTo>
                  <a:lnTo>
                    <a:pt x="301752" y="245364"/>
                  </a:lnTo>
                  <a:lnTo>
                    <a:pt x="332232" y="217932"/>
                  </a:lnTo>
                  <a:lnTo>
                    <a:pt x="364236" y="193548"/>
                  </a:lnTo>
                  <a:lnTo>
                    <a:pt x="396240" y="170688"/>
                  </a:lnTo>
                  <a:lnTo>
                    <a:pt x="431292" y="147828"/>
                  </a:lnTo>
                  <a:lnTo>
                    <a:pt x="466344" y="128016"/>
                  </a:lnTo>
                  <a:lnTo>
                    <a:pt x="502920" y="109728"/>
                  </a:lnTo>
                  <a:lnTo>
                    <a:pt x="539496" y="92964"/>
                  </a:lnTo>
                  <a:lnTo>
                    <a:pt x="577596" y="77724"/>
                  </a:lnTo>
                  <a:lnTo>
                    <a:pt x="615696" y="65532"/>
                  </a:lnTo>
                  <a:lnTo>
                    <a:pt x="656844" y="53340"/>
                  </a:lnTo>
                  <a:lnTo>
                    <a:pt x="696468" y="44196"/>
                  </a:lnTo>
                  <a:lnTo>
                    <a:pt x="737616" y="36576"/>
                  </a:lnTo>
                  <a:lnTo>
                    <a:pt x="780288" y="32004"/>
                  </a:lnTo>
                  <a:lnTo>
                    <a:pt x="822960" y="28956"/>
                  </a:lnTo>
                  <a:lnTo>
                    <a:pt x="865632" y="27432"/>
                  </a:lnTo>
                  <a:lnTo>
                    <a:pt x="908304" y="28956"/>
                  </a:lnTo>
                  <a:lnTo>
                    <a:pt x="950976" y="32004"/>
                  </a:lnTo>
                  <a:lnTo>
                    <a:pt x="993648" y="36576"/>
                  </a:lnTo>
                  <a:lnTo>
                    <a:pt x="1034796" y="44196"/>
                  </a:lnTo>
                  <a:lnTo>
                    <a:pt x="1074420" y="53340"/>
                  </a:lnTo>
                  <a:lnTo>
                    <a:pt x="1115568" y="65532"/>
                  </a:lnTo>
                  <a:lnTo>
                    <a:pt x="1153668" y="77724"/>
                  </a:lnTo>
                  <a:lnTo>
                    <a:pt x="1191768" y="92964"/>
                  </a:lnTo>
                  <a:lnTo>
                    <a:pt x="1228344" y="109728"/>
                  </a:lnTo>
                  <a:lnTo>
                    <a:pt x="1264920" y="128016"/>
                  </a:lnTo>
                  <a:lnTo>
                    <a:pt x="1299972" y="149352"/>
                  </a:lnTo>
                  <a:lnTo>
                    <a:pt x="1333500" y="170688"/>
                  </a:lnTo>
                  <a:lnTo>
                    <a:pt x="1367028" y="193548"/>
                  </a:lnTo>
                  <a:lnTo>
                    <a:pt x="1399032" y="219456"/>
                  </a:lnTo>
                  <a:lnTo>
                    <a:pt x="1429512" y="245364"/>
                  </a:lnTo>
                  <a:lnTo>
                    <a:pt x="1458468" y="272796"/>
                  </a:lnTo>
                  <a:lnTo>
                    <a:pt x="1485900" y="301752"/>
                  </a:lnTo>
                  <a:lnTo>
                    <a:pt x="1511808" y="332232"/>
                  </a:lnTo>
                  <a:lnTo>
                    <a:pt x="1537716" y="364236"/>
                  </a:lnTo>
                  <a:lnTo>
                    <a:pt x="1560576" y="397764"/>
                  </a:lnTo>
                  <a:lnTo>
                    <a:pt x="1581912" y="431292"/>
                  </a:lnTo>
                  <a:lnTo>
                    <a:pt x="1601724" y="466344"/>
                  </a:lnTo>
                  <a:lnTo>
                    <a:pt x="1620012" y="502920"/>
                  </a:lnTo>
                  <a:lnTo>
                    <a:pt x="1636776" y="539496"/>
                  </a:lnTo>
                  <a:lnTo>
                    <a:pt x="1652016" y="577596"/>
                  </a:lnTo>
                  <a:lnTo>
                    <a:pt x="1665732" y="617220"/>
                  </a:lnTo>
                  <a:lnTo>
                    <a:pt x="1676400" y="656844"/>
                  </a:lnTo>
                  <a:lnTo>
                    <a:pt x="1685544" y="696468"/>
                  </a:lnTo>
                  <a:lnTo>
                    <a:pt x="1693164" y="737616"/>
                  </a:lnTo>
                  <a:lnTo>
                    <a:pt x="1699260" y="780288"/>
                  </a:lnTo>
                  <a:lnTo>
                    <a:pt x="1702308" y="822960"/>
                  </a:lnTo>
                  <a:lnTo>
                    <a:pt x="1703832" y="865632"/>
                  </a:lnTo>
                  <a:lnTo>
                    <a:pt x="1703832" y="649224"/>
                  </a:lnTo>
                  <a:lnTo>
                    <a:pt x="1691640" y="608076"/>
                  </a:lnTo>
                  <a:lnTo>
                    <a:pt x="1677924" y="566928"/>
                  </a:lnTo>
                  <a:lnTo>
                    <a:pt x="1662684" y="528828"/>
                  </a:lnTo>
                  <a:lnTo>
                    <a:pt x="1626108" y="452628"/>
                  </a:lnTo>
                  <a:lnTo>
                    <a:pt x="1604772" y="416052"/>
                  </a:lnTo>
                  <a:lnTo>
                    <a:pt x="1581912" y="381000"/>
                  </a:lnTo>
                  <a:lnTo>
                    <a:pt x="1559052" y="347472"/>
                  </a:lnTo>
                  <a:lnTo>
                    <a:pt x="1533144" y="315468"/>
                  </a:lnTo>
                  <a:lnTo>
                    <a:pt x="1505712" y="283464"/>
                  </a:lnTo>
                  <a:lnTo>
                    <a:pt x="1476756" y="252984"/>
                  </a:lnTo>
                  <a:lnTo>
                    <a:pt x="1446276" y="224028"/>
                  </a:lnTo>
                  <a:lnTo>
                    <a:pt x="1415796" y="198120"/>
                  </a:lnTo>
                  <a:lnTo>
                    <a:pt x="1382268" y="172212"/>
                  </a:lnTo>
                  <a:lnTo>
                    <a:pt x="1348740" y="147828"/>
                  </a:lnTo>
                  <a:lnTo>
                    <a:pt x="1313688" y="124968"/>
                  </a:lnTo>
                  <a:lnTo>
                    <a:pt x="1277112" y="103632"/>
                  </a:lnTo>
                  <a:lnTo>
                    <a:pt x="1240536" y="85344"/>
                  </a:lnTo>
                  <a:lnTo>
                    <a:pt x="1202436" y="68580"/>
                  </a:lnTo>
                  <a:lnTo>
                    <a:pt x="1162812" y="51816"/>
                  </a:lnTo>
                  <a:lnTo>
                    <a:pt x="1080516" y="27432"/>
                  </a:lnTo>
                  <a:lnTo>
                    <a:pt x="1039368" y="18288"/>
                  </a:lnTo>
                  <a:lnTo>
                    <a:pt x="996696" y="10668"/>
                  </a:lnTo>
                  <a:lnTo>
                    <a:pt x="954024" y="4572"/>
                  </a:lnTo>
                  <a:lnTo>
                    <a:pt x="909828" y="1524"/>
                  </a:lnTo>
                  <a:lnTo>
                    <a:pt x="865632" y="0"/>
                  </a:lnTo>
                  <a:lnTo>
                    <a:pt x="819912" y="1524"/>
                  </a:lnTo>
                  <a:lnTo>
                    <a:pt x="775716" y="4572"/>
                  </a:lnTo>
                  <a:lnTo>
                    <a:pt x="733044" y="10668"/>
                  </a:lnTo>
                  <a:lnTo>
                    <a:pt x="690372" y="18288"/>
                  </a:lnTo>
                  <a:lnTo>
                    <a:pt x="649224" y="27432"/>
                  </a:lnTo>
                  <a:lnTo>
                    <a:pt x="608076" y="39624"/>
                  </a:lnTo>
                  <a:lnTo>
                    <a:pt x="566928" y="53340"/>
                  </a:lnTo>
                  <a:lnTo>
                    <a:pt x="528828" y="68580"/>
                  </a:lnTo>
                  <a:lnTo>
                    <a:pt x="489204" y="85344"/>
                  </a:lnTo>
                  <a:lnTo>
                    <a:pt x="416052" y="124968"/>
                  </a:lnTo>
                  <a:lnTo>
                    <a:pt x="381000" y="147828"/>
                  </a:lnTo>
                  <a:lnTo>
                    <a:pt x="347472" y="172212"/>
                  </a:lnTo>
                  <a:lnTo>
                    <a:pt x="313944" y="198120"/>
                  </a:lnTo>
                  <a:lnTo>
                    <a:pt x="283464" y="225552"/>
                  </a:lnTo>
                  <a:lnTo>
                    <a:pt x="252984" y="254508"/>
                  </a:lnTo>
                  <a:lnTo>
                    <a:pt x="224028" y="283464"/>
                  </a:lnTo>
                  <a:lnTo>
                    <a:pt x="196596" y="315468"/>
                  </a:lnTo>
                  <a:lnTo>
                    <a:pt x="172212" y="347472"/>
                  </a:lnTo>
                  <a:lnTo>
                    <a:pt x="147828" y="382524"/>
                  </a:lnTo>
                  <a:lnTo>
                    <a:pt x="124968" y="417576"/>
                  </a:lnTo>
                  <a:lnTo>
                    <a:pt x="103632" y="452628"/>
                  </a:lnTo>
                  <a:lnTo>
                    <a:pt x="85344" y="490728"/>
                  </a:lnTo>
                  <a:lnTo>
                    <a:pt x="68580" y="528828"/>
                  </a:lnTo>
                  <a:lnTo>
                    <a:pt x="51816" y="568452"/>
                  </a:lnTo>
                  <a:lnTo>
                    <a:pt x="38100" y="608076"/>
                  </a:lnTo>
                  <a:lnTo>
                    <a:pt x="16764" y="691896"/>
                  </a:lnTo>
                  <a:lnTo>
                    <a:pt x="9144" y="734568"/>
                  </a:lnTo>
                  <a:lnTo>
                    <a:pt x="4572" y="777240"/>
                  </a:lnTo>
                  <a:lnTo>
                    <a:pt x="1524" y="821436"/>
                  </a:lnTo>
                  <a:lnTo>
                    <a:pt x="0" y="865632"/>
                  </a:lnTo>
                  <a:lnTo>
                    <a:pt x="1524" y="909828"/>
                  </a:lnTo>
                  <a:lnTo>
                    <a:pt x="4572" y="954024"/>
                  </a:lnTo>
                  <a:lnTo>
                    <a:pt x="16764" y="1040892"/>
                  </a:lnTo>
                  <a:lnTo>
                    <a:pt x="27432" y="1082040"/>
                  </a:lnTo>
                  <a:lnTo>
                    <a:pt x="39624" y="1123188"/>
                  </a:lnTo>
                  <a:lnTo>
                    <a:pt x="51816" y="1162812"/>
                  </a:lnTo>
                  <a:lnTo>
                    <a:pt x="68580" y="1202436"/>
                  </a:lnTo>
                  <a:lnTo>
                    <a:pt x="85344" y="1240536"/>
                  </a:lnTo>
                  <a:lnTo>
                    <a:pt x="105156" y="1278636"/>
                  </a:lnTo>
                  <a:lnTo>
                    <a:pt x="124968" y="1315212"/>
                  </a:lnTo>
                  <a:lnTo>
                    <a:pt x="147828" y="1350264"/>
                  </a:lnTo>
                  <a:lnTo>
                    <a:pt x="172212" y="1383792"/>
                  </a:lnTo>
                  <a:lnTo>
                    <a:pt x="198120" y="1415796"/>
                  </a:lnTo>
                  <a:lnTo>
                    <a:pt x="225552" y="1447800"/>
                  </a:lnTo>
                  <a:lnTo>
                    <a:pt x="252984" y="1478280"/>
                  </a:lnTo>
                  <a:lnTo>
                    <a:pt x="283464" y="1505712"/>
                  </a:lnTo>
                  <a:lnTo>
                    <a:pt x="315468" y="1533144"/>
                  </a:lnTo>
                  <a:lnTo>
                    <a:pt x="347472" y="1559052"/>
                  </a:lnTo>
                  <a:lnTo>
                    <a:pt x="381000" y="1583436"/>
                  </a:lnTo>
                  <a:lnTo>
                    <a:pt x="416052" y="1606296"/>
                  </a:lnTo>
                  <a:lnTo>
                    <a:pt x="452628" y="1626108"/>
                  </a:lnTo>
                  <a:lnTo>
                    <a:pt x="490728" y="1645920"/>
                  </a:lnTo>
                  <a:lnTo>
                    <a:pt x="528828" y="1662684"/>
                  </a:lnTo>
                  <a:lnTo>
                    <a:pt x="568452" y="1677924"/>
                  </a:lnTo>
                  <a:lnTo>
                    <a:pt x="608076" y="1691640"/>
                  </a:lnTo>
                  <a:lnTo>
                    <a:pt x="649224" y="1703832"/>
                  </a:lnTo>
                  <a:lnTo>
                    <a:pt x="691896" y="1712976"/>
                  </a:lnTo>
                  <a:lnTo>
                    <a:pt x="734568" y="1720596"/>
                  </a:lnTo>
                  <a:lnTo>
                    <a:pt x="777240" y="1726692"/>
                  </a:lnTo>
                  <a:lnTo>
                    <a:pt x="821436" y="1729740"/>
                  </a:lnTo>
                  <a:lnTo>
                    <a:pt x="865632" y="1731264"/>
                  </a:lnTo>
                  <a:lnTo>
                    <a:pt x="909828" y="1729740"/>
                  </a:lnTo>
                  <a:lnTo>
                    <a:pt x="954024" y="1726692"/>
                  </a:lnTo>
                  <a:lnTo>
                    <a:pt x="996696" y="1720596"/>
                  </a:lnTo>
                  <a:lnTo>
                    <a:pt x="1039368" y="1712976"/>
                  </a:lnTo>
                  <a:lnTo>
                    <a:pt x="1082040" y="1703832"/>
                  </a:lnTo>
                  <a:lnTo>
                    <a:pt x="1123188" y="1691640"/>
                  </a:lnTo>
                  <a:lnTo>
                    <a:pt x="1162812" y="1677924"/>
                  </a:lnTo>
                  <a:lnTo>
                    <a:pt x="1202436" y="1662684"/>
                  </a:lnTo>
                  <a:lnTo>
                    <a:pt x="1240536" y="1645920"/>
                  </a:lnTo>
                  <a:lnTo>
                    <a:pt x="1278636" y="1626108"/>
                  </a:lnTo>
                  <a:lnTo>
                    <a:pt x="1348740" y="1583436"/>
                  </a:lnTo>
                  <a:lnTo>
                    <a:pt x="1383792" y="1559052"/>
                  </a:lnTo>
                  <a:lnTo>
                    <a:pt x="1415796" y="1533144"/>
                  </a:lnTo>
                  <a:lnTo>
                    <a:pt x="1447800" y="1505712"/>
                  </a:lnTo>
                  <a:lnTo>
                    <a:pt x="1505712" y="1447800"/>
                  </a:lnTo>
                  <a:lnTo>
                    <a:pt x="1533144" y="1415796"/>
                  </a:lnTo>
                  <a:lnTo>
                    <a:pt x="1559052" y="1382268"/>
                  </a:lnTo>
                  <a:lnTo>
                    <a:pt x="1583436" y="1348740"/>
                  </a:lnTo>
                  <a:lnTo>
                    <a:pt x="1604772" y="1313688"/>
                  </a:lnTo>
                  <a:lnTo>
                    <a:pt x="1626108" y="1277112"/>
                  </a:lnTo>
                  <a:lnTo>
                    <a:pt x="1645920" y="1240536"/>
                  </a:lnTo>
                  <a:lnTo>
                    <a:pt x="1662684" y="1202436"/>
                  </a:lnTo>
                  <a:lnTo>
                    <a:pt x="1677924" y="1162812"/>
                  </a:lnTo>
                  <a:lnTo>
                    <a:pt x="1691640" y="1123188"/>
                  </a:lnTo>
                  <a:lnTo>
                    <a:pt x="1703832" y="1082040"/>
                  </a:lnTo>
                  <a:lnTo>
                    <a:pt x="1712976" y="1039368"/>
                  </a:lnTo>
                  <a:lnTo>
                    <a:pt x="1720596" y="996696"/>
                  </a:lnTo>
                  <a:lnTo>
                    <a:pt x="1726692" y="954024"/>
                  </a:lnTo>
                  <a:lnTo>
                    <a:pt x="1729740" y="909828"/>
                  </a:lnTo>
                  <a:lnTo>
                    <a:pt x="1731264" y="865632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504" y="1400690"/>
              <a:ext cx="1116243" cy="11113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477" y="1395984"/>
              <a:ext cx="1123950" cy="1120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8477" y="1395984"/>
              <a:ext cx="1123950" cy="1120140"/>
            </a:xfrm>
            <a:custGeom>
              <a:avLst/>
              <a:gdLst/>
              <a:ahLst/>
              <a:cxnLst/>
              <a:rect l="l" t="t" r="r" b="b"/>
              <a:pathLst>
                <a:path w="1123950" h="1120139">
                  <a:moveTo>
                    <a:pt x="1123950" y="583692"/>
                  </a:moveTo>
                  <a:lnTo>
                    <a:pt x="1123950" y="556260"/>
                  </a:lnTo>
                  <a:lnTo>
                    <a:pt x="1122680" y="530352"/>
                  </a:lnTo>
                  <a:lnTo>
                    <a:pt x="1115060" y="477012"/>
                  </a:lnTo>
                  <a:lnTo>
                    <a:pt x="1103630" y="423672"/>
                  </a:lnTo>
                  <a:lnTo>
                    <a:pt x="1087120" y="371856"/>
                  </a:lnTo>
                  <a:lnTo>
                    <a:pt x="1052830" y="298704"/>
                  </a:lnTo>
                  <a:lnTo>
                    <a:pt x="1023620" y="251460"/>
                  </a:lnTo>
                  <a:lnTo>
                    <a:pt x="989330" y="205740"/>
                  </a:lnTo>
                  <a:lnTo>
                    <a:pt x="949960" y="164592"/>
                  </a:lnTo>
                  <a:lnTo>
                    <a:pt x="930910" y="144780"/>
                  </a:lnTo>
                  <a:lnTo>
                    <a:pt x="885190" y="108204"/>
                  </a:lnTo>
                  <a:lnTo>
                    <a:pt x="835660" y="77724"/>
                  </a:lnTo>
                  <a:lnTo>
                    <a:pt x="786130" y="51816"/>
                  </a:lnTo>
                  <a:lnTo>
                    <a:pt x="734060" y="30480"/>
                  </a:lnTo>
                  <a:lnTo>
                    <a:pt x="681990" y="15240"/>
                  </a:lnTo>
                  <a:lnTo>
                    <a:pt x="627380" y="6096"/>
                  </a:lnTo>
                  <a:lnTo>
                    <a:pt x="546100" y="0"/>
                  </a:lnTo>
                  <a:lnTo>
                    <a:pt x="520700" y="1524"/>
                  </a:lnTo>
                  <a:lnTo>
                    <a:pt x="492760" y="3048"/>
                  </a:lnTo>
                  <a:lnTo>
                    <a:pt x="414020" y="16764"/>
                  </a:lnTo>
                  <a:lnTo>
                    <a:pt x="361950" y="33528"/>
                  </a:lnTo>
                  <a:lnTo>
                    <a:pt x="311150" y="53340"/>
                  </a:lnTo>
                  <a:lnTo>
                    <a:pt x="264160" y="79248"/>
                  </a:lnTo>
                  <a:lnTo>
                    <a:pt x="218440" y="109728"/>
                  </a:lnTo>
                  <a:lnTo>
                    <a:pt x="176530" y="144780"/>
                  </a:lnTo>
                  <a:lnTo>
                    <a:pt x="135890" y="184404"/>
                  </a:lnTo>
                  <a:lnTo>
                    <a:pt x="85090" y="252984"/>
                  </a:lnTo>
                  <a:lnTo>
                    <a:pt x="57150" y="301752"/>
                  </a:lnTo>
                  <a:lnTo>
                    <a:pt x="46990" y="326136"/>
                  </a:lnTo>
                  <a:lnTo>
                    <a:pt x="35560" y="352044"/>
                  </a:lnTo>
                  <a:lnTo>
                    <a:pt x="11430" y="429768"/>
                  </a:lnTo>
                  <a:lnTo>
                    <a:pt x="1270" y="509016"/>
                  </a:lnTo>
                  <a:lnTo>
                    <a:pt x="0" y="536448"/>
                  </a:lnTo>
                  <a:lnTo>
                    <a:pt x="0" y="563880"/>
                  </a:lnTo>
                  <a:lnTo>
                    <a:pt x="1270" y="589788"/>
                  </a:lnTo>
                  <a:lnTo>
                    <a:pt x="6350" y="643128"/>
                  </a:lnTo>
                  <a:lnTo>
                    <a:pt x="6350" y="536448"/>
                  </a:lnTo>
                  <a:lnTo>
                    <a:pt x="8890" y="510540"/>
                  </a:lnTo>
                  <a:lnTo>
                    <a:pt x="19050" y="431292"/>
                  </a:lnTo>
                  <a:lnTo>
                    <a:pt x="33020" y="379476"/>
                  </a:lnTo>
                  <a:lnTo>
                    <a:pt x="52070" y="329184"/>
                  </a:lnTo>
                  <a:lnTo>
                    <a:pt x="77470" y="280416"/>
                  </a:lnTo>
                  <a:lnTo>
                    <a:pt x="107950" y="233172"/>
                  </a:lnTo>
                  <a:lnTo>
                    <a:pt x="142240" y="188976"/>
                  </a:lnTo>
                  <a:lnTo>
                    <a:pt x="201930" y="132588"/>
                  </a:lnTo>
                  <a:lnTo>
                    <a:pt x="246380" y="99060"/>
                  </a:lnTo>
                  <a:lnTo>
                    <a:pt x="292100" y="71628"/>
                  </a:lnTo>
                  <a:lnTo>
                    <a:pt x="316230" y="60960"/>
                  </a:lnTo>
                  <a:lnTo>
                    <a:pt x="340360" y="48768"/>
                  </a:lnTo>
                  <a:lnTo>
                    <a:pt x="415290" y="24384"/>
                  </a:lnTo>
                  <a:lnTo>
                    <a:pt x="467360" y="13716"/>
                  </a:lnTo>
                  <a:lnTo>
                    <a:pt x="546100" y="7620"/>
                  </a:lnTo>
                  <a:lnTo>
                    <a:pt x="575310" y="9220"/>
                  </a:lnTo>
                  <a:lnTo>
                    <a:pt x="599440" y="10668"/>
                  </a:lnTo>
                  <a:lnTo>
                    <a:pt x="627380" y="13716"/>
                  </a:lnTo>
                  <a:lnTo>
                    <a:pt x="652780" y="18288"/>
                  </a:lnTo>
                  <a:lnTo>
                    <a:pt x="680720" y="22860"/>
                  </a:lnTo>
                  <a:lnTo>
                    <a:pt x="732790" y="38100"/>
                  </a:lnTo>
                  <a:lnTo>
                    <a:pt x="782320" y="57912"/>
                  </a:lnTo>
                  <a:lnTo>
                    <a:pt x="833120" y="83820"/>
                  </a:lnTo>
                  <a:lnTo>
                    <a:pt x="880110" y="114300"/>
                  </a:lnTo>
                  <a:lnTo>
                    <a:pt x="924560" y="150876"/>
                  </a:lnTo>
                  <a:lnTo>
                    <a:pt x="965200" y="190500"/>
                  </a:lnTo>
                  <a:lnTo>
                    <a:pt x="1002030" y="233172"/>
                  </a:lnTo>
                  <a:lnTo>
                    <a:pt x="1032510" y="278892"/>
                  </a:lnTo>
                  <a:lnTo>
                    <a:pt x="1070610" y="350520"/>
                  </a:lnTo>
                  <a:lnTo>
                    <a:pt x="1088390" y="400812"/>
                  </a:lnTo>
                  <a:lnTo>
                    <a:pt x="1102360" y="451104"/>
                  </a:lnTo>
                  <a:lnTo>
                    <a:pt x="1115060" y="530352"/>
                  </a:lnTo>
                  <a:lnTo>
                    <a:pt x="1116330" y="557784"/>
                  </a:lnTo>
                  <a:lnTo>
                    <a:pt x="1116330" y="664464"/>
                  </a:lnTo>
                  <a:lnTo>
                    <a:pt x="1118870" y="637032"/>
                  </a:lnTo>
                  <a:lnTo>
                    <a:pt x="1122680" y="611124"/>
                  </a:lnTo>
                  <a:lnTo>
                    <a:pt x="1123950" y="583692"/>
                  </a:lnTo>
                  <a:close/>
                </a:path>
                <a:path w="1123950" h="1120139">
                  <a:moveTo>
                    <a:pt x="1116330" y="664464"/>
                  </a:moveTo>
                  <a:lnTo>
                    <a:pt x="1116330" y="583692"/>
                  </a:lnTo>
                  <a:lnTo>
                    <a:pt x="1115060" y="609600"/>
                  </a:lnTo>
                  <a:lnTo>
                    <a:pt x="1111250" y="637032"/>
                  </a:lnTo>
                  <a:lnTo>
                    <a:pt x="1096010" y="714756"/>
                  </a:lnTo>
                  <a:lnTo>
                    <a:pt x="1079500" y="766572"/>
                  </a:lnTo>
                  <a:lnTo>
                    <a:pt x="1057910" y="815340"/>
                  </a:lnTo>
                  <a:lnTo>
                    <a:pt x="1031240" y="864108"/>
                  </a:lnTo>
                  <a:lnTo>
                    <a:pt x="999490" y="909828"/>
                  </a:lnTo>
                  <a:lnTo>
                    <a:pt x="941070" y="970788"/>
                  </a:lnTo>
                  <a:lnTo>
                    <a:pt x="897890" y="1004316"/>
                  </a:lnTo>
                  <a:lnTo>
                    <a:pt x="877570" y="1021080"/>
                  </a:lnTo>
                  <a:lnTo>
                    <a:pt x="831850" y="1048512"/>
                  </a:lnTo>
                  <a:lnTo>
                    <a:pt x="782320" y="1071372"/>
                  </a:lnTo>
                  <a:lnTo>
                    <a:pt x="706120" y="1095756"/>
                  </a:lnTo>
                  <a:lnTo>
                    <a:pt x="654050" y="1106424"/>
                  </a:lnTo>
                  <a:lnTo>
                    <a:pt x="599440" y="1111203"/>
                  </a:lnTo>
                  <a:lnTo>
                    <a:pt x="575310" y="1112520"/>
                  </a:lnTo>
                  <a:lnTo>
                    <a:pt x="549910" y="1112520"/>
                  </a:lnTo>
                  <a:lnTo>
                    <a:pt x="521970" y="1109472"/>
                  </a:lnTo>
                  <a:lnTo>
                    <a:pt x="496570" y="1106424"/>
                  </a:lnTo>
                  <a:lnTo>
                    <a:pt x="468630" y="1103376"/>
                  </a:lnTo>
                  <a:lnTo>
                    <a:pt x="391160" y="1082040"/>
                  </a:lnTo>
                  <a:lnTo>
                    <a:pt x="339090" y="1062228"/>
                  </a:lnTo>
                  <a:lnTo>
                    <a:pt x="290830" y="1036320"/>
                  </a:lnTo>
                  <a:lnTo>
                    <a:pt x="242570" y="1005840"/>
                  </a:lnTo>
                  <a:lnTo>
                    <a:pt x="196850" y="969264"/>
                  </a:lnTo>
                  <a:lnTo>
                    <a:pt x="138430" y="908304"/>
                  </a:lnTo>
                  <a:lnTo>
                    <a:pt x="104140" y="865632"/>
                  </a:lnTo>
                  <a:lnTo>
                    <a:pt x="63500" y="794004"/>
                  </a:lnTo>
                  <a:lnTo>
                    <a:pt x="41910" y="745236"/>
                  </a:lnTo>
                  <a:lnTo>
                    <a:pt x="34290" y="719328"/>
                  </a:lnTo>
                  <a:lnTo>
                    <a:pt x="26670" y="694944"/>
                  </a:lnTo>
                  <a:lnTo>
                    <a:pt x="19050" y="669036"/>
                  </a:lnTo>
                  <a:lnTo>
                    <a:pt x="13970" y="641604"/>
                  </a:lnTo>
                  <a:lnTo>
                    <a:pt x="6350" y="562356"/>
                  </a:lnTo>
                  <a:lnTo>
                    <a:pt x="6350" y="643128"/>
                  </a:lnTo>
                  <a:lnTo>
                    <a:pt x="19050" y="696468"/>
                  </a:lnTo>
                  <a:lnTo>
                    <a:pt x="35560" y="748284"/>
                  </a:lnTo>
                  <a:lnTo>
                    <a:pt x="46990" y="772668"/>
                  </a:lnTo>
                  <a:lnTo>
                    <a:pt x="57150" y="798576"/>
                  </a:lnTo>
                  <a:lnTo>
                    <a:pt x="115570" y="891540"/>
                  </a:lnTo>
                  <a:lnTo>
                    <a:pt x="151130" y="935736"/>
                  </a:lnTo>
                  <a:lnTo>
                    <a:pt x="193040" y="975360"/>
                  </a:lnTo>
                  <a:lnTo>
                    <a:pt x="238760" y="1011936"/>
                  </a:lnTo>
                  <a:lnTo>
                    <a:pt x="287020" y="1042416"/>
                  </a:lnTo>
                  <a:lnTo>
                    <a:pt x="336550" y="1068324"/>
                  </a:lnTo>
                  <a:lnTo>
                    <a:pt x="387350" y="1089660"/>
                  </a:lnTo>
                  <a:lnTo>
                    <a:pt x="415290" y="1097280"/>
                  </a:lnTo>
                  <a:lnTo>
                    <a:pt x="440690" y="1104900"/>
                  </a:lnTo>
                  <a:lnTo>
                    <a:pt x="468630" y="1109472"/>
                  </a:lnTo>
                  <a:lnTo>
                    <a:pt x="494030" y="1114044"/>
                  </a:lnTo>
                  <a:lnTo>
                    <a:pt x="521970" y="1117092"/>
                  </a:lnTo>
                  <a:lnTo>
                    <a:pt x="553720" y="1118844"/>
                  </a:lnTo>
                  <a:lnTo>
                    <a:pt x="575310" y="1120140"/>
                  </a:lnTo>
                  <a:lnTo>
                    <a:pt x="629920" y="1117092"/>
                  </a:lnTo>
                  <a:lnTo>
                    <a:pt x="683260" y="1109472"/>
                  </a:lnTo>
                  <a:lnTo>
                    <a:pt x="735330" y="1095756"/>
                  </a:lnTo>
                  <a:lnTo>
                    <a:pt x="786130" y="1077468"/>
                  </a:lnTo>
                  <a:lnTo>
                    <a:pt x="834390" y="1054608"/>
                  </a:lnTo>
                  <a:lnTo>
                    <a:pt x="881380" y="1027176"/>
                  </a:lnTo>
                  <a:lnTo>
                    <a:pt x="902970" y="1010412"/>
                  </a:lnTo>
                  <a:lnTo>
                    <a:pt x="925830" y="993648"/>
                  </a:lnTo>
                  <a:lnTo>
                    <a:pt x="966470" y="955548"/>
                  </a:lnTo>
                  <a:lnTo>
                    <a:pt x="1022350" y="890016"/>
                  </a:lnTo>
                  <a:lnTo>
                    <a:pt x="1052830" y="842772"/>
                  </a:lnTo>
                  <a:lnTo>
                    <a:pt x="1076960" y="794004"/>
                  </a:lnTo>
                  <a:lnTo>
                    <a:pt x="1096010" y="742188"/>
                  </a:lnTo>
                  <a:lnTo>
                    <a:pt x="1103630" y="716280"/>
                  </a:lnTo>
                  <a:lnTo>
                    <a:pt x="1116330" y="664464"/>
                  </a:lnTo>
                  <a:close/>
                </a:path>
                <a:path w="1123950" h="1120139">
                  <a:moveTo>
                    <a:pt x="993140" y="579120"/>
                  </a:moveTo>
                  <a:lnTo>
                    <a:pt x="993140" y="559308"/>
                  </a:lnTo>
                  <a:lnTo>
                    <a:pt x="991870" y="537972"/>
                  </a:lnTo>
                  <a:lnTo>
                    <a:pt x="986790" y="496824"/>
                  </a:lnTo>
                  <a:lnTo>
                    <a:pt x="977900" y="457200"/>
                  </a:lnTo>
                  <a:lnTo>
                    <a:pt x="956310" y="397764"/>
                  </a:lnTo>
                  <a:lnTo>
                    <a:pt x="947420" y="379476"/>
                  </a:lnTo>
                  <a:lnTo>
                    <a:pt x="938530" y="359664"/>
                  </a:lnTo>
                  <a:lnTo>
                    <a:pt x="915670" y="324612"/>
                  </a:lnTo>
                  <a:lnTo>
                    <a:pt x="889000" y="289560"/>
                  </a:lnTo>
                  <a:lnTo>
                    <a:pt x="859790" y="257556"/>
                  </a:lnTo>
                  <a:lnTo>
                    <a:pt x="826770" y="228600"/>
                  </a:lnTo>
                  <a:lnTo>
                    <a:pt x="772160" y="190500"/>
                  </a:lnTo>
                  <a:lnTo>
                    <a:pt x="732790" y="170688"/>
                  </a:lnTo>
                  <a:lnTo>
                    <a:pt x="673100" y="147828"/>
                  </a:lnTo>
                  <a:lnTo>
                    <a:pt x="631190" y="138684"/>
                  </a:lnTo>
                  <a:lnTo>
                    <a:pt x="590550" y="132588"/>
                  </a:lnTo>
                  <a:lnTo>
                    <a:pt x="568960" y="131064"/>
                  </a:lnTo>
                  <a:lnTo>
                    <a:pt x="528320" y="131064"/>
                  </a:lnTo>
                  <a:lnTo>
                    <a:pt x="486410" y="135636"/>
                  </a:lnTo>
                  <a:lnTo>
                    <a:pt x="447040" y="143256"/>
                  </a:lnTo>
                  <a:lnTo>
                    <a:pt x="407670" y="155448"/>
                  </a:lnTo>
                  <a:lnTo>
                    <a:pt x="369570" y="170688"/>
                  </a:lnTo>
                  <a:lnTo>
                    <a:pt x="332740" y="190500"/>
                  </a:lnTo>
                  <a:lnTo>
                    <a:pt x="314960" y="201168"/>
                  </a:lnTo>
                  <a:lnTo>
                    <a:pt x="264160" y="240792"/>
                  </a:lnTo>
                  <a:lnTo>
                    <a:pt x="233680" y="271272"/>
                  </a:lnTo>
                  <a:lnTo>
                    <a:pt x="208280" y="304800"/>
                  </a:lnTo>
                  <a:lnTo>
                    <a:pt x="184150" y="341376"/>
                  </a:lnTo>
                  <a:lnTo>
                    <a:pt x="165100" y="379476"/>
                  </a:lnTo>
                  <a:lnTo>
                    <a:pt x="149860" y="419100"/>
                  </a:lnTo>
                  <a:lnTo>
                    <a:pt x="134620" y="478536"/>
                  </a:lnTo>
                  <a:lnTo>
                    <a:pt x="130810" y="519684"/>
                  </a:lnTo>
                  <a:lnTo>
                    <a:pt x="130810" y="582168"/>
                  </a:lnTo>
                  <a:lnTo>
                    <a:pt x="135890" y="623316"/>
                  </a:lnTo>
                  <a:lnTo>
                    <a:pt x="138430" y="636524"/>
                  </a:lnTo>
                  <a:lnTo>
                    <a:pt x="138430" y="521208"/>
                  </a:lnTo>
                  <a:lnTo>
                    <a:pt x="139700" y="499872"/>
                  </a:lnTo>
                  <a:lnTo>
                    <a:pt x="151130" y="440436"/>
                  </a:lnTo>
                  <a:lnTo>
                    <a:pt x="163830" y="402336"/>
                  </a:lnTo>
                  <a:lnTo>
                    <a:pt x="189230" y="345948"/>
                  </a:lnTo>
                  <a:lnTo>
                    <a:pt x="201930" y="327660"/>
                  </a:lnTo>
                  <a:lnTo>
                    <a:pt x="212090" y="309372"/>
                  </a:lnTo>
                  <a:lnTo>
                    <a:pt x="240030" y="275844"/>
                  </a:lnTo>
                  <a:lnTo>
                    <a:pt x="269240" y="246888"/>
                  </a:lnTo>
                  <a:lnTo>
                    <a:pt x="285750" y="233172"/>
                  </a:lnTo>
                  <a:lnTo>
                    <a:pt x="300990" y="219456"/>
                  </a:lnTo>
                  <a:lnTo>
                    <a:pt x="318770" y="207264"/>
                  </a:lnTo>
                  <a:lnTo>
                    <a:pt x="336550" y="196596"/>
                  </a:lnTo>
                  <a:lnTo>
                    <a:pt x="391160" y="169164"/>
                  </a:lnTo>
                  <a:lnTo>
                    <a:pt x="408940" y="163068"/>
                  </a:lnTo>
                  <a:lnTo>
                    <a:pt x="429260" y="155448"/>
                  </a:lnTo>
                  <a:lnTo>
                    <a:pt x="468630" y="146304"/>
                  </a:lnTo>
                  <a:lnTo>
                    <a:pt x="508000" y="140208"/>
                  </a:lnTo>
                  <a:lnTo>
                    <a:pt x="528320" y="138684"/>
                  </a:lnTo>
                  <a:lnTo>
                    <a:pt x="568960" y="138684"/>
                  </a:lnTo>
                  <a:lnTo>
                    <a:pt x="610870" y="143256"/>
                  </a:lnTo>
                  <a:lnTo>
                    <a:pt x="669290" y="155448"/>
                  </a:lnTo>
                  <a:lnTo>
                    <a:pt x="728980" y="176784"/>
                  </a:lnTo>
                  <a:lnTo>
                    <a:pt x="749300" y="187452"/>
                  </a:lnTo>
                  <a:lnTo>
                    <a:pt x="767080" y="196596"/>
                  </a:lnTo>
                  <a:lnTo>
                    <a:pt x="803910" y="220980"/>
                  </a:lnTo>
                  <a:lnTo>
                    <a:pt x="839470" y="248412"/>
                  </a:lnTo>
                  <a:lnTo>
                    <a:pt x="869950" y="278892"/>
                  </a:lnTo>
                  <a:lnTo>
                    <a:pt x="896620" y="310896"/>
                  </a:lnTo>
                  <a:lnTo>
                    <a:pt x="932180" y="364236"/>
                  </a:lnTo>
                  <a:lnTo>
                    <a:pt x="949960" y="400812"/>
                  </a:lnTo>
                  <a:lnTo>
                    <a:pt x="963930" y="438912"/>
                  </a:lnTo>
                  <a:lnTo>
                    <a:pt x="979170" y="498348"/>
                  </a:lnTo>
                  <a:lnTo>
                    <a:pt x="984250" y="539496"/>
                  </a:lnTo>
                  <a:lnTo>
                    <a:pt x="985520" y="559308"/>
                  </a:lnTo>
                  <a:lnTo>
                    <a:pt x="985520" y="651510"/>
                  </a:lnTo>
                  <a:lnTo>
                    <a:pt x="991870" y="600456"/>
                  </a:lnTo>
                  <a:lnTo>
                    <a:pt x="993140" y="579120"/>
                  </a:lnTo>
                  <a:close/>
                </a:path>
                <a:path w="1123950" h="1120139">
                  <a:moveTo>
                    <a:pt x="985520" y="651510"/>
                  </a:moveTo>
                  <a:lnTo>
                    <a:pt x="985520" y="598932"/>
                  </a:lnTo>
                  <a:lnTo>
                    <a:pt x="981710" y="620268"/>
                  </a:lnTo>
                  <a:lnTo>
                    <a:pt x="980440" y="640080"/>
                  </a:lnTo>
                  <a:lnTo>
                    <a:pt x="971550" y="679704"/>
                  </a:lnTo>
                  <a:lnTo>
                    <a:pt x="965200" y="699516"/>
                  </a:lnTo>
                  <a:lnTo>
                    <a:pt x="958850" y="717804"/>
                  </a:lnTo>
                  <a:lnTo>
                    <a:pt x="949960" y="737616"/>
                  </a:lnTo>
                  <a:lnTo>
                    <a:pt x="942340" y="755904"/>
                  </a:lnTo>
                  <a:lnTo>
                    <a:pt x="920750" y="792480"/>
                  </a:lnTo>
                  <a:lnTo>
                    <a:pt x="896620" y="827532"/>
                  </a:lnTo>
                  <a:lnTo>
                    <a:pt x="852170" y="874776"/>
                  </a:lnTo>
                  <a:lnTo>
                    <a:pt x="803910" y="912876"/>
                  </a:lnTo>
                  <a:lnTo>
                    <a:pt x="732790" y="950976"/>
                  </a:lnTo>
                  <a:lnTo>
                    <a:pt x="694690" y="964692"/>
                  </a:lnTo>
                  <a:lnTo>
                    <a:pt x="654050" y="973836"/>
                  </a:lnTo>
                  <a:lnTo>
                    <a:pt x="614680" y="979932"/>
                  </a:lnTo>
                  <a:lnTo>
                    <a:pt x="593090" y="981456"/>
                  </a:lnTo>
                  <a:lnTo>
                    <a:pt x="552450" y="981366"/>
                  </a:lnTo>
                  <a:lnTo>
                    <a:pt x="532130" y="979932"/>
                  </a:lnTo>
                  <a:lnTo>
                    <a:pt x="513080" y="978408"/>
                  </a:lnTo>
                  <a:lnTo>
                    <a:pt x="492760" y="973836"/>
                  </a:lnTo>
                  <a:lnTo>
                    <a:pt x="471170" y="970788"/>
                  </a:lnTo>
                  <a:lnTo>
                    <a:pt x="431800" y="958596"/>
                  </a:lnTo>
                  <a:lnTo>
                    <a:pt x="392430" y="943356"/>
                  </a:lnTo>
                  <a:lnTo>
                    <a:pt x="355600" y="923544"/>
                  </a:lnTo>
                  <a:lnTo>
                    <a:pt x="300990" y="886968"/>
                  </a:lnTo>
                  <a:lnTo>
                    <a:pt x="238760" y="826008"/>
                  </a:lnTo>
                  <a:lnTo>
                    <a:pt x="226060" y="809244"/>
                  </a:lnTo>
                  <a:lnTo>
                    <a:pt x="212090" y="792480"/>
                  </a:lnTo>
                  <a:lnTo>
                    <a:pt x="191770" y="755904"/>
                  </a:lnTo>
                  <a:lnTo>
                    <a:pt x="172720" y="719328"/>
                  </a:lnTo>
                  <a:lnTo>
                    <a:pt x="157480" y="681228"/>
                  </a:lnTo>
                  <a:lnTo>
                    <a:pt x="147320" y="641604"/>
                  </a:lnTo>
                  <a:lnTo>
                    <a:pt x="138430" y="582168"/>
                  </a:lnTo>
                  <a:lnTo>
                    <a:pt x="138430" y="636524"/>
                  </a:lnTo>
                  <a:lnTo>
                    <a:pt x="157480" y="702564"/>
                  </a:lnTo>
                  <a:lnTo>
                    <a:pt x="173990" y="740664"/>
                  </a:lnTo>
                  <a:lnTo>
                    <a:pt x="185420" y="760476"/>
                  </a:lnTo>
                  <a:lnTo>
                    <a:pt x="195580" y="778764"/>
                  </a:lnTo>
                  <a:lnTo>
                    <a:pt x="219710" y="813816"/>
                  </a:lnTo>
                  <a:lnTo>
                    <a:pt x="247650" y="847344"/>
                  </a:lnTo>
                  <a:lnTo>
                    <a:pt x="279400" y="877824"/>
                  </a:lnTo>
                  <a:lnTo>
                    <a:pt x="314960" y="905256"/>
                  </a:lnTo>
                  <a:lnTo>
                    <a:pt x="351790" y="929640"/>
                  </a:lnTo>
                  <a:lnTo>
                    <a:pt x="408940" y="958596"/>
                  </a:lnTo>
                  <a:lnTo>
                    <a:pt x="429260" y="964692"/>
                  </a:lnTo>
                  <a:lnTo>
                    <a:pt x="450850" y="972312"/>
                  </a:lnTo>
                  <a:lnTo>
                    <a:pt x="469900" y="976884"/>
                  </a:lnTo>
                  <a:lnTo>
                    <a:pt x="491490" y="981456"/>
                  </a:lnTo>
                  <a:lnTo>
                    <a:pt x="532130" y="987552"/>
                  </a:lnTo>
                  <a:lnTo>
                    <a:pt x="552450" y="989076"/>
                  </a:lnTo>
                  <a:lnTo>
                    <a:pt x="593090" y="989076"/>
                  </a:lnTo>
                  <a:lnTo>
                    <a:pt x="614680" y="987552"/>
                  </a:lnTo>
                  <a:lnTo>
                    <a:pt x="635000" y="984504"/>
                  </a:lnTo>
                  <a:lnTo>
                    <a:pt x="656590" y="981456"/>
                  </a:lnTo>
                  <a:lnTo>
                    <a:pt x="715010" y="964692"/>
                  </a:lnTo>
                  <a:lnTo>
                    <a:pt x="753110" y="949452"/>
                  </a:lnTo>
                  <a:lnTo>
                    <a:pt x="808990" y="918972"/>
                  </a:lnTo>
                  <a:lnTo>
                    <a:pt x="842010" y="893064"/>
                  </a:lnTo>
                  <a:lnTo>
                    <a:pt x="873760" y="864108"/>
                  </a:lnTo>
                  <a:lnTo>
                    <a:pt x="915670" y="815340"/>
                  </a:lnTo>
                  <a:lnTo>
                    <a:pt x="948690" y="760476"/>
                  </a:lnTo>
                  <a:lnTo>
                    <a:pt x="972820" y="701040"/>
                  </a:lnTo>
                  <a:lnTo>
                    <a:pt x="984250" y="661416"/>
                  </a:lnTo>
                  <a:lnTo>
                    <a:pt x="985520" y="651510"/>
                  </a:lnTo>
                  <a:close/>
                </a:path>
              </a:pathLst>
            </a:custGeom>
            <a:solidFill>
              <a:srgbClr val="C7B69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1787530" y="348996"/>
              <a:ext cx="8130540" cy="3429000"/>
            </a:xfrm>
            <a:custGeom>
              <a:avLst/>
              <a:gdLst/>
              <a:ahLst/>
              <a:cxnLst/>
              <a:rect l="l" t="t" r="r" b="b"/>
              <a:pathLst>
                <a:path w="8130540" h="3429000">
                  <a:moveTo>
                    <a:pt x="8130539" y="3428999"/>
                  </a:moveTo>
                  <a:lnTo>
                    <a:pt x="8130539" y="0"/>
                  </a:lnTo>
                  <a:lnTo>
                    <a:pt x="0" y="0"/>
                  </a:lnTo>
                  <a:lnTo>
                    <a:pt x="0" y="3428999"/>
                  </a:lnTo>
                  <a:lnTo>
                    <a:pt x="8130539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41917" y="570770"/>
            <a:ext cx="4393730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dirty="0"/>
              <a:t>( </a:t>
            </a:r>
            <a:r>
              <a:rPr spc="-95" dirty="0"/>
              <a:t>ﻁﻴﺴﻭﻝﺍ </a:t>
            </a:r>
            <a:r>
              <a:rPr dirty="0"/>
              <a:t>) </a:t>
            </a:r>
            <a:r>
              <a:rPr spc="-163" dirty="0"/>
              <a:t>ﺔﻴﺯﻜﺭﻤﻝﺍ </a:t>
            </a:r>
            <a:r>
              <a:rPr spc="-118" dirty="0"/>
              <a:t>ﺔﻋﺯﻨﻝﺍ</a:t>
            </a:r>
            <a:r>
              <a:rPr spc="236" dirty="0"/>
              <a:t> </a:t>
            </a:r>
            <a:r>
              <a:rPr spc="100" dirty="0"/>
              <a:t>ﺱﻴﻴﺎﻘﻤ</a:t>
            </a:r>
          </a:p>
        </p:txBody>
      </p:sp>
      <p:sp>
        <p:nvSpPr>
          <p:cNvPr id="11" name="object 11"/>
          <p:cNvSpPr/>
          <p:nvPr/>
        </p:nvSpPr>
        <p:spPr>
          <a:xfrm>
            <a:off x="8908707" y="2084370"/>
            <a:ext cx="76072" cy="29391"/>
          </a:xfrm>
          <a:custGeom>
            <a:avLst/>
            <a:gdLst/>
            <a:ahLst/>
            <a:cxnLst/>
            <a:rect l="l" t="t" r="r" b="b"/>
            <a:pathLst>
              <a:path w="83820" h="32385">
                <a:moveTo>
                  <a:pt x="83819" y="32003"/>
                </a:moveTo>
                <a:lnTo>
                  <a:pt x="83819" y="0"/>
                </a:lnTo>
                <a:lnTo>
                  <a:pt x="0" y="0"/>
                </a:lnTo>
                <a:lnTo>
                  <a:pt x="0" y="32003"/>
                </a:lnTo>
                <a:lnTo>
                  <a:pt x="83819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3197324" y="1767173"/>
            <a:ext cx="480636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103" dirty="0">
                <a:latin typeface="Gill Sans MT"/>
                <a:cs typeface="Gill Sans MT"/>
              </a:rPr>
              <a:t>10</a:t>
            </a:r>
            <a:r>
              <a:rPr sz="2178" spc="109" dirty="0">
                <a:latin typeface="Gill Sans MT"/>
                <a:cs typeface="Gill Sans MT"/>
              </a:rPr>
              <a:t>0</a:t>
            </a:r>
            <a:endParaRPr sz="2178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5415" y="1738126"/>
            <a:ext cx="5231098" cy="736695"/>
          </a:xfrm>
          <a:prstGeom prst="rect">
            <a:avLst/>
          </a:prstGeom>
        </p:spPr>
        <p:txBody>
          <a:bodyPr vert="horz" wrap="square" lIns="0" tIns="40341" rIns="0" bIns="0" rtlCol="0">
            <a:spAutoFit/>
          </a:bodyPr>
          <a:lstStyle/>
          <a:p>
            <a:pPr marL="11527">
              <a:spcBef>
                <a:spcPts val="318"/>
              </a:spcBef>
              <a:tabLst>
                <a:tab pos="840860" algn="l"/>
                <a:tab pos="1670768" algn="l"/>
                <a:tab pos="2500679" algn="l"/>
                <a:tab pos="3330588" algn="l"/>
                <a:tab pos="4165108" algn="l"/>
              </a:tabLst>
            </a:pPr>
            <a:r>
              <a:rPr sz="2178" spc="109" dirty="0">
                <a:latin typeface="Gill Sans MT"/>
                <a:cs typeface="Gill Sans MT"/>
              </a:rPr>
              <a:t>60	90	80	70	50	</a:t>
            </a:r>
            <a:r>
              <a:rPr sz="2178" u="heavy" spc="109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Gill Sans MT"/>
                <a:cs typeface="Gill Sans MT"/>
              </a:rPr>
              <a:t>:</a:t>
            </a:r>
            <a:r>
              <a:rPr sz="2178" spc="109" dirty="0">
                <a:solidFill>
                  <a:srgbClr val="993200"/>
                </a:solidFill>
                <a:latin typeface="Gill Sans MT"/>
                <a:cs typeface="Gill Sans MT"/>
              </a:rPr>
              <a:t> </a:t>
            </a:r>
            <a:r>
              <a:rPr sz="2178" u="heavy" spc="123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Gill Sans MT"/>
                <a:cs typeface="Gill Sans MT"/>
              </a:rPr>
              <a:t>(2)</a:t>
            </a:r>
            <a:r>
              <a:rPr sz="2178" spc="-404" dirty="0">
                <a:solidFill>
                  <a:srgbClr val="993200"/>
                </a:solidFill>
                <a:latin typeface="Gill Sans MT"/>
                <a:cs typeface="Gill Sans MT"/>
              </a:rPr>
              <a:t> </a:t>
            </a:r>
            <a:r>
              <a:rPr lang="ar-SA" sz="2178" u="heavy" spc="-77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العينة</a:t>
            </a:r>
            <a:endParaRPr sz="2178" dirty="0">
              <a:latin typeface="Simplified Arabic"/>
              <a:cs typeface="Simplified Arabic"/>
            </a:endParaRPr>
          </a:p>
          <a:p>
            <a:pPr marL="3377847">
              <a:spcBef>
                <a:spcPts val="231"/>
              </a:spcBef>
            </a:pPr>
            <a:r>
              <a:rPr sz="2178" spc="-95" dirty="0">
                <a:latin typeface="Simplified Arabic"/>
                <a:cs typeface="Simplified Arabic"/>
              </a:rPr>
              <a:t>:</a:t>
            </a:r>
            <a:r>
              <a:rPr lang="ar-SA" sz="2178" spc="-95" dirty="0">
                <a:latin typeface="Simplified Arabic"/>
                <a:cs typeface="Simplified Arabic"/>
              </a:rPr>
              <a:t>الوسيط </a:t>
            </a:r>
            <a:r>
              <a:rPr sz="2178" spc="-95" dirty="0">
                <a:latin typeface="Simplified Arabic"/>
                <a:cs typeface="Simplified Arabic"/>
              </a:rPr>
              <a:t> </a:t>
            </a:r>
            <a:r>
              <a:rPr sz="2178" dirty="0" err="1">
                <a:latin typeface="Simplified Arabic"/>
                <a:cs typeface="Simplified Arabic"/>
              </a:rPr>
              <a:t>ﺔﻤﻴﻗ</a:t>
            </a:r>
            <a:r>
              <a:rPr sz="2178" spc="18" dirty="0">
                <a:latin typeface="Simplified Arabic"/>
                <a:cs typeface="Simplified Arabic"/>
              </a:rPr>
              <a:t> </a:t>
            </a:r>
            <a:r>
              <a:rPr lang="ar-SA" sz="2178" spc="-132" dirty="0">
                <a:latin typeface="Simplified Arabic"/>
                <a:cs typeface="Simplified Arabic"/>
              </a:rPr>
              <a:t>لحساب</a:t>
            </a:r>
            <a:endParaRPr sz="2178" dirty="0">
              <a:latin typeface="Simplified Arabic"/>
              <a:cs typeface="Simplified Arab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44778" y="3428768"/>
            <a:ext cx="8300485" cy="3112034"/>
            <a:chOff x="772668" y="3777995"/>
            <a:chExt cx="9145905" cy="34290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8" y="3777995"/>
              <a:ext cx="9145523" cy="3428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87530" y="3777996"/>
              <a:ext cx="8130540" cy="3429000"/>
            </a:xfrm>
            <a:custGeom>
              <a:avLst/>
              <a:gdLst/>
              <a:ahLst/>
              <a:cxnLst/>
              <a:rect l="l" t="t" r="r" b="b"/>
              <a:pathLst>
                <a:path w="8130540" h="3429000">
                  <a:moveTo>
                    <a:pt x="8130539" y="3428999"/>
                  </a:moveTo>
                  <a:lnTo>
                    <a:pt x="8130539" y="0"/>
                  </a:lnTo>
                  <a:lnTo>
                    <a:pt x="0" y="0"/>
                  </a:lnTo>
                  <a:lnTo>
                    <a:pt x="0" y="3428999"/>
                  </a:lnTo>
                  <a:lnTo>
                    <a:pt x="8130539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67945" y="3582701"/>
            <a:ext cx="2520171" cy="364910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2269" i="1" spc="-41" dirty="0">
                <a:latin typeface="Simplified Arabic"/>
                <a:cs typeface="Simplified Arabic"/>
              </a:rPr>
              <a:t>ﻭﻫﻭ </a:t>
            </a:r>
            <a:r>
              <a:rPr sz="2269" i="1" spc="-150" dirty="0">
                <a:latin typeface="Simplified Arabic"/>
                <a:cs typeface="Simplified Arabic"/>
              </a:rPr>
              <a:t>ﻁﻴﺴﻭﻝﺍ </a:t>
            </a:r>
            <a:r>
              <a:rPr sz="2269" i="1" spc="-41" dirty="0">
                <a:latin typeface="Simplified Arabic"/>
                <a:cs typeface="Simplified Arabic"/>
              </a:rPr>
              <a:t>ﻊﻗﻭﻤ ﺩﺠﻭﻨ</a:t>
            </a:r>
            <a:r>
              <a:rPr sz="2269" i="1" spc="103" dirty="0">
                <a:latin typeface="Simplified Arabic"/>
                <a:cs typeface="Simplified Arabic"/>
              </a:rPr>
              <a:t> </a:t>
            </a:r>
            <a:r>
              <a:rPr sz="2269" i="1" spc="32" dirty="0">
                <a:latin typeface="Simplified Arabic"/>
                <a:cs typeface="Simplified Arabic"/>
              </a:rPr>
              <a:t>-٢</a:t>
            </a:r>
            <a:endParaRPr sz="2269">
              <a:latin typeface="Simplified Arabic"/>
              <a:cs typeface="Simplified Arab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2780" y="3582701"/>
            <a:ext cx="1190641" cy="364910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2269" i="1" spc="-100" dirty="0">
                <a:latin typeface="Simplified Arabic"/>
                <a:cs typeface="Simplified Arabic"/>
              </a:rPr>
              <a:t>(ﻯﺭﺴﻜ</a:t>
            </a:r>
            <a:r>
              <a:rPr sz="2269" i="1" spc="-95" dirty="0">
                <a:latin typeface="Simplified Arabic"/>
                <a:cs typeface="Simplified Arabic"/>
              </a:rPr>
              <a:t> </a:t>
            </a:r>
            <a:r>
              <a:rPr sz="2269" i="1" spc="-36" dirty="0">
                <a:latin typeface="Simplified Arabic"/>
                <a:cs typeface="Simplified Arabic"/>
              </a:rPr>
              <a:t>ﺩﺩﻋ)</a:t>
            </a:r>
            <a:endParaRPr sz="2269">
              <a:latin typeface="Simplified Arabic"/>
              <a:cs typeface="Simplified Arab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2275" y="4694733"/>
            <a:ext cx="6743315" cy="364910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2178" i="1" spc="18" dirty="0">
                <a:latin typeface="Gill Sans MT"/>
                <a:cs typeface="Gill Sans MT"/>
              </a:rPr>
              <a:t>4 </a:t>
            </a:r>
            <a:r>
              <a:rPr sz="2269" i="1" dirty="0">
                <a:latin typeface="Simplified Arabic"/>
                <a:cs typeface="Simplified Arabic"/>
              </a:rPr>
              <a:t>ﻭ </a:t>
            </a:r>
            <a:r>
              <a:rPr sz="2178" i="1" spc="18" dirty="0">
                <a:latin typeface="Gill Sans MT"/>
                <a:cs typeface="Gill Sans MT"/>
              </a:rPr>
              <a:t>3 </a:t>
            </a:r>
            <a:r>
              <a:rPr sz="2269" i="1" spc="5" dirty="0" err="1">
                <a:latin typeface="Simplified Arabic"/>
                <a:cs typeface="Simplified Arabic"/>
              </a:rPr>
              <a:t>ﺎﻤﻬﻌﻗﻭﻤ</a:t>
            </a:r>
            <a:r>
              <a:rPr sz="2269" i="1" spc="5" dirty="0">
                <a:latin typeface="Simplified Arabic"/>
                <a:cs typeface="Simplified Arabic"/>
              </a:rPr>
              <a:t> </a:t>
            </a:r>
            <a:r>
              <a:rPr lang="ar-SA" sz="2269" i="1" spc="-172" dirty="0">
                <a:latin typeface="Simplified Arabic"/>
                <a:cs typeface="Simplified Arabic"/>
              </a:rPr>
              <a:t>لتي</a:t>
            </a:r>
            <a:r>
              <a:rPr sz="2269" i="1" spc="-172" dirty="0">
                <a:latin typeface="Simplified Arabic"/>
                <a:cs typeface="Simplified Arabic"/>
              </a:rPr>
              <a:t>ﺍ </a:t>
            </a:r>
            <a:r>
              <a:rPr lang="ar-SA" sz="2269" i="1" spc="-54" dirty="0">
                <a:latin typeface="Simplified Arabic"/>
                <a:cs typeface="Simplified Arabic"/>
              </a:rPr>
              <a:t>لقيمتين</a:t>
            </a:r>
            <a:r>
              <a:rPr sz="2269" i="1" spc="-54" dirty="0">
                <a:latin typeface="Simplified Arabic"/>
                <a:cs typeface="Simplified Arabic"/>
              </a:rPr>
              <a:t>ﺍ </a:t>
            </a:r>
            <a:r>
              <a:rPr sz="2269" i="1" dirty="0">
                <a:latin typeface="Simplified Arabic"/>
                <a:cs typeface="Simplified Arabic"/>
              </a:rPr>
              <a:t>ﻁﺴﻭﺘﻤ </a:t>
            </a:r>
            <a:r>
              <a:rPr sz="2269" i="1" dirty="0" err="1">
                <a:latin typeface="Simplified Arabic"/>
                <a:cs typeface="Simplified Arabic"/>
              </a:rPr>
              <a:t>ﻭﻫ</a:t>
            </a:r>
            <a:r>
              <a:rPr sz="2269" i="1" dirty="0">
                <a:latin typeface="Simplified Arabic"/>
                <a:cs typeface="Simplified Arabic"/>
              </a:rPr>
              <a:t> </a:t>
            </a:r>
            <a:r>
              <a:rPr lang="ar-SA" sz="2269" i="1" spc="-109" dirty="0">
                <a:latin typeface="Simplified Arabic"/>
                <a:cs typeface="Simplified Arabic"/>
              </a:rPr>
              <a:t>لوسيط</a:t>
            </a:r>
            <a:r>
              <a:rPr sz="2269" i="1" spc="-109" dirty="0">
                <a:latin typeface="Simplified Arabic"/>
                <a:cs typeface="Simplified Arabic"/>
              </a:rPr>
              <a:t>ﺍ </a:t>
            </a:r>
            <a:r>
              <a:rPr sz="2269" i="1" spc="-14" dirty="0">
                <a:latin typeface="Simplified Arabic"/>
                <a:cs typeface="Simplified Arabic"/>
              </a:rPr>
              <a:t>ﻥﺫﺍ </a:t>
            </a:r>
            <a:r>
              <a:rPr sz="2269" i="1" spc="-118" dirty="0">
                <a:latin typeface="Simplified Arabic"/>
                <a:cs typeface="Simplified Arabic"/>
              </a:rPr>
              <a:t>ﻱﺭﺴﻜ </a:t>
            </a:r>
            <a:r>
              <a:rPr sz="2269" i="1" spc="-18" dirty="0">
                <a:latin typeface="Simplified Arabic"/>
                <a:cs typeface="Simplified Arabic"/>
              </a:rPr>
              <a:t>ﺩﺩﻋ </a:t>
            </a:r>
            <a:r>
              <a:rPr sz="2269" i="1" spc="32" dirty="0">
                <a:latin typeface="Simplified Arabic"/>
                <a:cs typeface="Simplified Arabic"/>
              </a:rPr>
              <a:t>ﻪﻨﺃ</a:t>
            </a:r>
            <a:r>
              <a:rPr sz="2269" i="1" spc="100" dirty="0">
                <a:latin typeface="Simplified Arabic"/>
                <a:cs typeface="Simplified Arabic"/>
              </a:rPr>
              <a:t> </a:t>
            </a:r>
            <a:r>
              <a:rPr sz="2269" i="1" spc="-82" dirty="0">
                <a:latin typeface="Simplified Arabic"/>
                <a:cs typeface="Simplified Arabic"/>
              </a:rPr>
              <a:t>ﺙﻴﺤ</a:t>
            </a:r>
            <a:endParaRPr sz="2269" dirty="0">
              <a:latin typeface="Simplified Arabic"/>
              <a:cs typeface="Simplified Arab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1417" y="5430556"/>
            <a:ext cx="178654" cy="364910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2269" i="1" spc="27" dirty="0">
                <a:latin typeface="Simplified Arabic"/>
                <a:cs typeface="Simplified Arabic"/>
              </a:rPr>
              <a:t>=</a:t>
            </a:r>
            <a:endParaRPr sz="2269">
              <a:latin typeface="Simplified Arabic"/>
              <a:cs typeface="Simplified Arab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9816" y="5430556"/>
            <a:ext cx="2156524" cy="364910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2269" i="1" spc="27" dirty="0">
                <a:latin typeface="Simplified Arabic"/>
                <a:cs typeface="Simplified Arabic"/>
              </a:rPr>
              <a:t>= </a:t>
            </a:r>
            <a:r>
              <a:rPr sz="2178" i="1" spc="91" dirty="0">
                <a:latin typeface="Gill Sans MT"/>
                <a:cs typeface="Gill Sans MT"/>
              </a:rPr>
              <a:t>m</a:t>
            </a:r>
            <a:r>
              <a:rPr sz="2269" i="1" spc="91" dirty="0">
                <a:latin typeface="Simplified Arabic"/>
                <a:cs typeface="Simplified Arabic"/>
              </a:rPr>
              <a:t>= </a:t>
            </a:r>
            <a:r>
              <a:rPr lang="ar-SA" sz="2269" i="1" spc="91" dirty="0">
                <a:latin typeface="Simplified Arabic"/>
                <a:cs typeface="Simplified Arabic"/>
              </a:rPr>
              <a:t>ل</a:t>
            </a:r>
            <a:r>
              <a:rPr lang="ar-SA" sz="2269" i="1" spc="-113" dirty="0">
                <a:latin typeface="Simplified Arabic"/>
                <a:cs typeface="Simplified Arabic"/>
              </a:rPr>
              <a:t>وسيط</a:t>
            </a:r>
            <a:r>
              <a:rPr sz="2269" i="1" spc="-113" dirty="0">
                <a:latin typeface="Simplified Arabic"/>
                <a:cs typeface="Simplified Arabic"/>
              </a:rPr>
              <a:t>ﺍ </a:t>
            </a:r>
            <a:r>
              <a:rPr sz="2269" i="1" spc="-9" dirty="0">
                <a:latin typeface="Simplified Arabic"/>
                <a:cs typeface="Simplified Arabic"/>
              </a:rPr>
              <a:t>ﻥﺍ</a:t>
            </a:r>
            <a:r>
              <a:rPr sz="2269" i="1" spc="-145" dirty="0">
                <a:latin typeface="Simplified Arabic"/>
                <a:cs typeface="Simplified Arabic"/>
              </a:rPr>
              <a:t> </a:t>
            </a:r>
            <a:r>
              <a:rPr sz="2269" i="1" spc="-14" dirty="0">
                <a:latin typeface="Simplified Arabic"/>
                <a:cs typeface="Simplified Arabic"/>
              </a:rPr>
              <a:t>ﺩﺠﻨ</a:t>
            </a:r>
            <a:endParaRPr sz="2269" dirty="0">
              <a:latin typeface="Simplified Arabic"/>
              <a:cs typeface="Simplified Arab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18347" y="3454365"/>
            <a:ext cx="179230" cy="355076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2224" spc="5" dirty="0">
                <a:latin typeface="Symbol"/>
                <a:cs typeface="Symbol"/>
              </a:rPr>
              <a:t></a:t>
            </a:r>
            <a:endParaRPr sz="2224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9537" y="3454365"/>
            <a:ext cx="179230" cy="355076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2224" spc="5" dirty="0">
                <a:latin typeface="Symbol"/>
                <a:cs typeface="Symbol"/>
              </a:rPr>
              <a:t></a:t>
            </a:r>
            <a:endParaRPr sz="2224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7240" y="3675665"/>
            <a:ext cx="165399" cy="355076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2224" spc="5" dirty="0">
                <a:latin typeface="Times New Roman"/>
                <a:cs typeface="Times New Roman"/>
              </a:rPr>
              <a:t>2</a:t>
            </a:r>
            <a:endParaRPr sz="222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31902" y="2469801"/>
            <a:ext cx="5255879" cy="1580949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2459183">
              <a:spcBef>
                <a:spcPts val="363"/>
              </a:spcBef>
            </a:pPr>
            <a:r>
              <a:rPr sz="2178" spc="-5" dirty="0">
                <a:latin typeface="Simplified Arabic"/>
                <a:cs typeface="Simplified Arabic"/>
              </a:rPr>
              <a:t>ﺢﺒﺼﺘﻓ </a:t>
            </a:r>
            <a:r>
              <a:rPr sz="2178" spc="-5" dirty="0" err="1">
                <a:latin typeface="Simplified Arabic"/>
                <a:cs typeface="Simplified Arabic"/>
              </a:rPr>
              <a:t>ﺎﻴﺩﻋﺎﺼﺘ</a:t>
            </a:r>
            <a:r>
              <a:rPr sz="2178" spc="-5" dirty="0">
                <a:latin typeface="Simplified Arabic"/>
                <a:cs typeface="Simplified Arabic"/>
              </a:rPr>
              <a:t> </a:t>
            </a:r>
            <a:r>
              <a:rPr lang="ar-SA" sz="2178" spc="-132" dirty="0">
                <a:latin typeface="Simplified Arabic"/>
                <a:cs typeface="Simplified Arabic"/>
              </a:rPr>
              <a:t>القيم</a:t>
            </a:r>
            <a:r>
              <a:rPr sz="2178" spc="-132" dirty="0">
                <a:latin typeface="Simplified Arabic"/>
                <a:cs typeface="Simplified Arabic"/>
              </a:rPr>
              <a:t> </a:t>
            </a:r>
            <a:r>
              <a:rPr sz="2178" dirty="0">
                <a:latin typeface="Simplified Arabic"/>
                <a:cs typeface="Simplified Arabic"/>
              </a:rPr>
              <a:t>ﺏﺘﺭﻨ</a:t>
            </a:r>
            <a:r>
              <a:rPr sz="2178" spc="95" dirty="0">
                <a:latin typeface="Simplified Arabic"/>
                <a:cs typeface="Simplified Arabic"/>
              </a:rPr>
              <a:t> </a:t>
            </a:r>
            <a:r>
              <a:rPr sz="2178" dirty="0">
                <a:latin typeface="Simplified Arabic"/>
                <a:cs typeface="Simplified Arabic"/>
              </a:rPr>
              <a:t>-١</a:t>
            </a:r>
          </a:p>
          <a:p>
            <a:pPr marL="11527">
              <a:spcBef>
                <a:spcPts val="272"/>
              </a:spcBef>
              <a:tabLst>
                <a:tab pos="593616" algn="l"/>
                <a:tab pos="1174552" algn="l"/>
                <a:tab pos="1757217" algn="l"/>
                <a:tab pos="2339884" algn="l"/>
                <a:tab pos="2922549" algn="l"/>
              </a:tabLst>
            </a:pPr>
            <a:r>
              <a:rPr sz="2178" dirty="0">
                <a:latin typeface="Gill Sans MT"/>
                <a:cs typeface="Gill Sans MT"/>
              </a:rPr>
              <a:t>50	60	70	80	90	100</a:t>
            </a:r>
          </a:p>
          <a:p>
            <a:pPr marL="735968">
              <a:spcBef>
                <a:spcPts val="585"/>
              </a:spcBef>
              <a:tabLst>
                <a:tab pos="1209132" algn="l"/>
              </a:tabLst>
            </a:pPr>
            <a:r>
              <a:rPr sz="2224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2224" spc="5" dirty="0">
                <a:latin typeface="Times New Roman"/>
                <a:cs typeface="Times New Roman"/>
              </a:rPr>
              <a:t>	</a:t>
            </a:r>
            <a:r>
              <a:rPr sz="2224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2224" u="heavy" spc="-20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24" u="heavy" spc="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224" u="heavy" spc="8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2224" dirty="0">
              <a:latin typeface="Times New Roman"/>
              <a:cs typeface="Times New Roman"/>
            </a:endParaRPr>
          </a:p>
          <a:p>
            <a:pPr marL="740003">
              <a:spcBef>
                <a:spcPts val="476"/>
              </a:spcBef>
              <a:tabLst>
                <a:tab pos="1382030" algn="l"/>
              </a:tabLst>
            </a:pPr>
            <a:r>
              <a:rPr sz="2224" spc="5" dirty="0">
                <a:latin typeface="Times New Roman"/>
                <a:cs typeface="Times New Roman"/>
              </a:rPr>
              <a:t>2	2</a:t>
            </a:r>
            <a:endParaRPr sz="2224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3825" y="3454365"/>
            <a:ext cx="1064431" cy="355076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  <a:tabLst>
                <a:tab pos="896187" algn="l"/>
              </a:tabLst>
            </a:pPr>
            <a:r>
              <a:rPr sz="2224" spc="-5" dirty="0">
                <a:latin typeface="Times New Roman"/>
                <a:cs typeface="Times New Roman"/>
              </a:rPr>
              <a:t>3</a:t>
            </a:r>
            <a:r>
              <a:rPr sz="2224" spc="5" dirty="0">
                <a:latin typeface="Times New Roman"/>
                <a:cs typeface="Times New Roman"/>
              </a:rPr>
              <a:t>.5</a:t>
            </a:r>
            <a:r>
              <a:rPr sz="2224" spc="-109" dirty="0">
                <a:latin typeface="Times New Roman"/>
                <a:cs typeface="Times New Roman"/>
              </a:rPr>
              <a:t> </a:t>
            </a:r>
            <a:r>
              <a:rPr sz="2224" spc="5" dirty="0">
                <a:latin typeface="Symbol"/>
                <a:cs typeface="Symbol"/>
              </a:rPr>
              <a:t></a:t>
            </a:r>
            <a:r>
              <a:rPr sz="2224" dirty="0">
                <a:latin typeface="Times New Roman"/>
                <a:cs typeface="Times New Roman"/>
              </a:rPr>
              <a:t>	</a:t>
            </a:r>
            <a:r>
              <a:rPr sz="2224" spc="5" dirty="0">
                <a:latin typeface="Symbol"/>
                <a:cs typeface="Symbol"/>
              </a:rPr>
              <a:t></a:t>
            </a:r>
            <a:endParaRPr sz="2224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4350" y="3275941"/>
            <a:ext cx="533080" cy="355076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1527">
              <a:spcBef>
                <a:spcPts val="100"/>
              </a:spcBef>
            </a:pPr>
            <a:r>
              <a:rPr sz="2224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224" i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24" u="heavy" spc="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224" u="heavy" spc="8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2224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4777" y="5239808"/>
            <a:ext cx="805094" cy="795651"/>
          </a:xfrm>
          <a:prstGeom prst="rect">
            <a:avLst/>
          </a:prstGeom>
        </p:spPr>
        <p:txBody>
          <a:bodyPr vert="horz" wrap="square" lIns="0" tIns="74343" rIns="0" bIns="0" rtlCol="0">
            <a:spAutoFit/>
          </a:bodyPr>
          <a:lstStyle/>
          <a:p>
            <a:pPr algn="ctr">
              <a:spcBef>
                <a:spcPts val="585"/>
              </a:spcBef>
            </a:pPr>
            <a:r>
              <a:rPr sz="2133" u="sng" spc="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70</a:t>
            </a:r>
            <a:r>
              <a:rPr sz="2133" u="sng" spc="-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33" u="sng" spc="14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133" u="sng" spc="-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33" u="sng" spc="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80</a:t>
            </a:r>
            <a:endParaRPr sz="2133">
              <a:latin typeface="Times New Roman"/>
              <a:cs typeface="Times New Roman"/>
            </a:endParaRPr>
          </a:p>
          <a:p>
            <a:pPr marL="5187" algn="ctr">
              <a:spcBef>
                <a:spcPts val="499"/>
              </a:spcBef>
            </a:pPr>
            <a:r>
              <a:rPr sz="2133" spc="14" dirty="0">
                <a:latin typeface="Times New Roman"/>
                <a:cs typeface="Times New Roman"/>
              </a:rPr>
              <a:t>2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89855" y="5413091"/>
            <a:ext cx="445482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9" dirty="0">
                <a:latin typeface="Arial"/>
                <a:cs typeface="Arial"/>
              </a:rPr>
              <a:t>$</a:t>
            </a:r>
            <a:r>
              <a:rPr sz="2178" spc="-5" dirty="0">
                <a:latin typeface="Arial"/>
                <a:cs typeface="Arial"/>
              </a:rPr>
              <a:t>7</a:t>
            </a:r>
            <a:r>
              <a:rPr sz="2178" dirty="0"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96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696" y="540327"/>
            <a:ext cx="959050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7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860" y="443345"/>
            <a:ext cx="9520158" cy="1098379"/>
          </a:xfrm>
        </p:spPr>
        <p:txBody>
          <a:bodyPr/>
          <a:lstStyle/>
          <a:p>
            <a:pPr algn="r" rtl="1"/>
            <a:r>
              <a:rPr lang="en-US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3</a:t>
            </a:r>
            <a:r>
              <a:rPr lang="ar-SA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 -  المنوال </a:t>
            </a:r>
            <a:r>
              <a:rPr lang="en-US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mode</a:t>
            </a:r>
            <a:r>
              <a:rPr lang="ar-SA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/>
            </a:r>
            <a:br>
              <a:rPr lang="ar-SA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</a:br>
            <a:r>
              <a:rPr lang="ar-SA" sz="2800" b="1" spc="-91" dirty="0">
                <a:solidFill>
                  <a:prstClr val="black"/>
                </a:solidFill>
                <a:latin typeface="Simplified Arabic"/>
                <a:ea typeface="+mn-ea"/>
                <a:cs typeface="Simplified Arabic"/>
              </a:rPr>
              <a:t>هو القيمة الاكثر شيوعا او تكرارا</a:t>
            </a:r>
            <a:endParaRPr lang="en-US" sz="2800" b="1" spc="-91" dirty="0">
              <a:solidFill>
                <a:prstClr val="black"/>
              </a:solidFill>
              <a:latin typeface="Simplified Arabic"/>
              <a:ea typeface="+mn-ea"/>
              <a:cs typeface="Simplified Arabic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519055" y="1541724"/>
            <a:ext cx="6416167" cy="8360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4839409">
              <a:lnSpc>
                <a:spcPct val="123300"/>
              </a:lnSpc>
              <a:spcBef>
                <a:spcPts val="91"/>
              </a:spcBef>
            </a:pPr>
            <a:r>
              <a:rPr sz="2178" u="heavy" spc="14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:(١)</a:t>
            </a:r>
            <a:r>
              <a:rPr sz="2178" u="heavy" spc="-68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 </a:t>
            </a:r>
            <a:r>
              <a:rPr sz="2178" u="heavy" spc="-5" dirty="0" err="1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لﺎﺜﻤ</a:t>
            </a:r>
            <a:r>
              <a:rPr sz="2178" u="heavy" spc="-5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 </a:t>
            </a:r>
            <a:r>
              <a:rPr sz="2178" spc="-5" dirty="0">
                <a:solidFill>
                  <a:srgbClr val="993200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91" dirty="0">
                <a:solidFill>
                  <a:prstClr val="black"/>
                </a:solidFill>
                <a:latin typeface="Simplified Arabic"/>
                <a:cs typeface="Simplified Arabic"/>
              </a:rPr>
              <a:t>لجامعات</a:t>
            </a:r>
            <a:r>
              <a:rPr sz="2178" spc="-91" dirty="0">
                <a:solidFill>
                  <a:prstClr val="black"/>
                </a:solidFill>
                <a:latin typeface="Simplified Arabic"/>
                <a:cs typeface="Simplified Arabic"/>
              </a:rPr>
              <a:t>ﺍ </a:t>
            </a:r>
            <a:r>
              <a:rPr sz="2178" spc="9" dirty="0">
                <a:solidFill>
                  <a:prstClr val="black"/>
                </a:solidFill>
                <a:latin typeface="Simplified Arabic"/>
                <a:cs typeface="Simplified Arabic"/>
              </a:rPr>
              <a:t>ﻯﺩﺤﺇ </a:t>
            </a:r>
            <a:r>
              <a:rPr sz="2178" spc="27" dirty="0" err="1">
                <a:solidFill>
                  <a:prstClr val="black"/>
                </a:solidFill>
                <a:latin typeface="Simplified Arabic"/>
                <a:cs typeface="Simplified Arabic"/>
              </a:rPr>
              <a:t>ﻲﻓ</a:t>
            </a:r>
            <a:r>
              <a:rPr sz="2178" spc="27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82" dirty="0">
                <a:solidFill>
                  <a:prstClr val="black"/>
                </a:solidFill>
                <a:latin typeface="Simplified Arabic"/>
                <a:cs typeface="Simplified Arabic"/>
              </a:rPr>
              <a:t>لطلبة</a:t>
            </a:r>
            <a:r>
              <a:rPr sz="2178" spc="-82" dirty="0">
                <a:solidFill>
                  <a:prstClr val="black"/>
                </a:solidFill>
                <a:latin typeface="Simplified Arabic"/>
                <a:cs typeface="Simplified Arabic"/>
              </a:rPr>
              <a:t>ﺍ </a:t>
            </a:r>
            <a:r>
              <a:rPr sz="2178" spc="41" dirty="0">
                <a:solidFill>
                  <a:prstClr val="black"/>
                </a:solidFill>
                <a:latin typeface="Simplified Arabic"/>
                <a:cs typeface="Simplified Arabic"/>
              </a:rPr>
              <a:t>ﻥﻤ </a:t>
            </a:r>
            <a:r>
              <a:rPr sz="2178" spc="73" dirty="0">
                <a:solidFill>
                  <a:prstClr val="black"/>
                </a:solidFill>
                <a:latin typeface="Simplified Arabic"/>
                <a:cs typeface="Simplified Arabic"/>
              </a:rPr>
              <a:t>ﻪﺴﻤﺨ </a:t>
            </a:r>
            <a:r>
              <a:rPr sz="2178" spc="-5" dirty="0">
                <a:solidFill>
                  <a:prstClr val="black"/>
                </a:solidFill>
                <a:latin typeface="Simplified Arabic"/>
                <a:cs typeface="Simplified Arabic"/>
              </a:rPr>
              <a:t>ﺭﺎﻤﻋﺃ </a:t>
            </a:r>
            <a:r>
              <a:rPr sz="2178" spc="9" dirty="0" err="1">
                <a:solidFill>
                  <a:prstClr val="black"/>
                </a:solidFill>
                <a:latin typeface="Simplified Arabic"/>
                <a:cs typeface="Simplified Arabic"/>
              </a:rPr>
              <a:t>لﺜﻤﺘ</a:t>
            </a:r>
            <a:r>
              <a:rPr sz="2178" spc="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36" dirty="0">
                <a:solidFill>
                  <a:prstClr val="black"/>
                </a:solidFill>
                <a:latin typeface="Simplified Arabic"/>
                <a:cs typeface="Simplified Arabic"/>
              </a:rPr>
              <a:t>التالية</a:t>
            </a:r>
            <a:r>
              <a:rPr sz="2178" spc="-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68" dirty="0">
                <a:solidFill>
                  <a:prstClr val="black"/>
                </a:solidFill>
                <a:latin typeface="Simplified Arabic"/>
                <a:cs typeface="Simplified Arabic"/>
              </a:rPr>
              <a:t>لبيانات</a:t>
            </a:r>
            <a:r>
              <a:rPr sz="2178" spc="-68" dirty="0">
                <a:solidFill>
                  <a:prstClr val="black"/>
                </a:solidFill>
                <a:latin typeface="Simplified Arabic"/>
                <a:cs typeface="Simplified Arabic"/>
              </a:rPr>
              <a:t>ﺍ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idx="1"/>
          </p:nvPr>
        </p:nvSpPr>
        <p:spPr>
          <a:xfrm>
            <a:off x="1562822" y="2351572"/>
            <a:ext cx="9520237" cy="91925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0" lvl="0" indent="0" algn="ctr">
              <a:spcBef>
                <a:spcPts val="86"/>
              </a:spcBef>
              <a:buClr>
                <a:srgbClr val="F0A22E"/>
              </a:buClr>
              <a:buNone/>
            </a:pPr>
            <a:r>
              <a:rPr lang="en-US" sz="2541" spc="86" dirty="0">
                <a:solidFill>
                  <a:srgbClr val="003265"/>
                </a:solidFill>
                <a:latin typeface="Arial"/>
                <a:cs typeface="Arial"/>
              </a:rPr>
              <a:t>25 21 18 20 20</a:t>
            </a:r>
            <a:endParaRPr lang="en-US"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27">
              <a:spcBef>
                <a:spcPts val="86"/>
              </a:spcBef>
            </a:pPr>
            <a:endParaRPr sz="2541" dirty="0">
              <a:latin typeface="Arial"/>
              <a:cs typeface="Arial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4883734" y="3018400"/>
            <a:ext cx="3315467" cy="828726"/>
          </a:xfrm>
          <a:prstGeom prst="rect">
            <a:avLst/>
          </a:prstGeom>
        </p:spPr>
        <p:txBody>
          <a:bodyPr vert="horz" wrap="square" lIns="0" tIns="80682" rIns="0" bIns="0" rtlCol="0">
            <a:spAutoFit/>
          </a:bodyPr>
          <a:lstStyle/>
          <a:p>
            <a:pPr marR="620127" algn="r">
              <a:spcBef>
                <a:spcPts val="545"/>
              </a:spcBef>
            </a:pPr>
            <a:r>
              <a:rPr sz="2178" spc="-136" dirty="0" err="1">
                <a:solidFill>
                  <a:prstClr val="black"/>
                </a:solidFill>
                <a:latin typeface="Simplified Arabic"/>
                <a:cs typeface="Simplified Arabic"/>
              </a:rPr>
              <a:t>ﺍﹸﺭﺍﺭﻜﺘ</a:t>
            </a:r>
            <a:r>
              <a:rPr sz="2178" spc="-136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103" dirty="0">
                <a:solidFill>
                  <a:prstClr val="black"/>
                </a:solidFill>
                <a:latin typeface="Simplified Arabic"/>
                <a:cs typeface="Simplified Arabic"/>
              </a:rPr>
              <a:t>الاكثر</a:t>
            </a:r>
            <a:r>
              <a:rPr sz="2178" spc="-10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41" dirty="0">
                <a:solidFill>
                  <a:prstClr val="black"/>
                </a:solidFill>
                <a:latin typeface="Simplified Arabic"/>
                <a:cs typeface="Simplified Arabic"/>
              </a:rPr>
              <a:t>لقيمة</a:t>
            </a:r>
            <a:r>
              <a:rPr sz="2178" spc="-41" dirty="0">
                <a:solidFill>
                  <a:prstClr val="black"/>
                </a:solidFill>
                <a:latin typeface="Simplified Arabic"/>
                <a:cs typeface="Simplified Arabic"/>
              </a:rPr>
              <a:t>ﺍ </a:t>
            </a:r>
            <a:r>
              <a:rPr sz="2178" spc="77" dirty="0">
                <a:solidFill>
                  <a:prstClr val="black"/>
                </a:solidFill>
                <a:latin typeface="Simplified Arabic"/>
                <a:cs typeface="Simplified Arabic"/>
              </a:rPr>
              <a:t>=</a:t>
            </a:r>
            <a:r>
              <a:rPr sz="2178" spc="21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620127" algn="r">
              <a:spcBef>
                <a:spcPts val="608"/>
              </a:spcBef>
            </a:pPr>
            <a:r>
              <a:rPr sz="2178" spc="73" dirty="0">
                <a:solidFill>
                  <a:prstClr val="black"/>
                </a:solidFill>
                <a:latin typeface="Simplified Arabic"/>
                <a:cs typeface="Simplified Arabic"/>
              </a:rPr>
              <a:t>٢٠=</a:t>
            </a:r>
            <a:r>
              <a:rPr sz="2178" spc="-16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178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1776186" y="2031024"/>
            <a:ext cx="1529506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ar-SA" sz="2178" dirty="0">
                <a:solidFill>
                  <a:prstClr val="black"/>
                </a:solidFill>
                <a:latin typeface="Simplified Arabic"/>
                <a:cs typeface="Simplified Arabic"/>
              </a:rPr>
              <a:t>لمنوال</a:t>
            </a:r>
            <a:r>
              <a:rPr sz="2178" spc="-77" dirty="0">
                <a:solidFill>
                  <a:prstClr val="black"/>
                </a:solidFill>
                <a:latin typeface="Simplified Arabic"/>
                <a:cs typeface="Simplified Arabic"/>
              </a:rPr>
              <a:t>ﺍ</a:t>
            </a:r>
            <a:r>
              <a:rPr sz="2178" spc="-50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178" spc="14" dirty="0">
                <a:solidFill>
                  <a:prstClr val="black"/>
                </a:solidFill>
                <a:latin typeface="Simplified Arabic"/>
                <a:cs typeface="Simplified Arabic"/>
              </a:rPr>
              <a:t>ﻱﺩﺠﻭﺃ</a:t>
            </a:r>
            <a:endParaRPr sz="2178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28070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14"/>
          <p:cNvSpPr txBox="1"/>
          <p:nvPr/>
        </p:nvSpPr>
        <p:spPr>
          <a:xfrm>
            <a:off x="1591693" y="1228843"/>
            <a:ext cx="9406163" cy="308202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474818" algn="r" defTabSz="829909">
              <a:spcBef>
                <a:spcPts val="86"/>
              </a:spcBef>
            </a:pPr>
            <a:r>
              <a:rPr sz="2541" spc="36" dirty="0">
                <a:solidFill>
                  <a:prstClr val="black"/>
                </a:solidFill>
                <a:latin typeface="Simplified Arabic"/>
                <a:cs typeface="Simplified Arabic"/>
              </a:rPr>
              <a:t>(ﺔﻴﺒﻴﺘﺭﺘ ﺔﻴﻔﺼﻭ </a:t>
            </a: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ﺕﺎﻨﺎﻴﺒ) </a:t>
            </a:r>
            <a:r>
              <a:rPr sz="2541" spc="14" dirty="0">
                <a:solidFill>
                  <a:srgbClr val="993200"/>
                </a:solidFill>
                <a:latin typeface="Simplified Arabic"/>
                <a:cs typeface="Simplified Arabic"/>
              </a:rPr>
              <a:t>:(</a:t>
            </a:r>
            <a:r>
              <a:rPr sz="2541" u="heavy" spc="14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٢) </a:t>
            </a:r>
            <a:r>
              <a:rPr sz="2541" u="heavy" spc="-9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لﺎﺜﻤ</a:t>
            </a:r>
            <a:r>
              <a:rPr sz="2541" spc="-23" dirty="0">
                <a:solidFill>
                  <a:srgbClr val="993200"/>
                </a:solidFill>
                <a:latin typeface="Simplified Arabic"/>
                <a:cs typeface="Simplified Arabic"/>
              </a:rPr>
              <a:t> </a:t>
            </a:r>
            <a:r>
              <a:rPr sz="2042" spc="-917" dirty="0">
                <a:solidFill>
                  <a:srgbClr val="3791A7"/>
                </a:solidFill>
                <a:latin typeface="Wingdings 2"/>
                <a:cs typeface="Wingdings 2"/>
              </a:rPr>
              <a:t></a:t>
            </a:r>
            <a:endParaRPr sz="2042" dirty="0">
              <a:solidFill>
                <a:prstClr val="black"/>
              </a:solidFill>
              <a:latin typeface="Wingdings 2"/>
              <a:cs typeface="Wingdings 2"/>
            </a:endParaRPr>
          </a:p>
          <a:p>
            <a:pPr marR="111806" algn="r" defTabSz="829909">
              <a:lnSpc>
                <a:spcPts val="3018"/>
              </a:lnSpc>
              <a:spcBef>
                <a:spcPts val="2918"/>
              </a:spcBef>
            </a:pPr>
            <a:r>
              <a:rPr sz="2541" spc="-163" dirty="0">
                <a:solidFill>
                  <a:prstClr val="black"/>
                </a:solidFill>
                <a:latin typeface="Simplified Arabic"/>
                <a:cs typeface="Simplified Arabic"/>
              </a:rPr>
              <a:t>ﺏﻼﻁ </a:t>
            </a:r>
            <a:r>
              <a:rPr sz="2541" spc="86" dirty="0">
                <a:solidFill>
                  <a:prstClr val="black"/>
                </a:solidFill>
                <a:latin typeface="Simplified Arabic"/>
                <a:cs typeface="Simplified Arabic"/>
              </a:rPr>
              <a:t>١٠ </a:t>
            </a:r>
            <a:r>
              <a:rPr sz="2541" dirty="0">
                <a:solidFill>
                  <a:prstClr val="black"/>
                </a:solidFill>
                <a:latin typeface="Simplified Arabic"/>
                <a:cs typeface="Simplified Arabic"/>
              </a:rPr>
              <a:t>ﺕﺍﺭﻴﺩﻘﺘ </a:t>
            </a: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لﺜﻤﺘ </a:t>
            </a:r>
            <a:r>
              <a:rPr sz="2541" spc="50" dirty="0" err="1">
                <a:solidFill>
                  <a:prstClr val="black"/>
                </a:solidFill>
                <a:latin typeface="Simplified Arabic"/>
                <a:cs typeface="Simplified Arabic"/>
              </a:rPr>
              <a:t>ﺔﻴﺘﻵﺍ</a:t>
            </a:r>
            <a:r>
              <a:rPr sz="2541" spc="27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77" dirty="0">
                <a:solidFill>
                  <a:prstClr val="black"/>
                </a:solidFill>
                <a:latin typeface="Simplified Arabic"/>
                <a:cs typeface="Simplified Arabic"/>
              </a:rPr>
              <a:t>لبيانات</a:t>
            </a:r>
            <a:r>
              <a:rPr sz="2541" spc="-77" dirty="0">
                <a:solidFill>
                  <a:prstClr val="black"/>
                </a:solidFill>
                <a:latin typeface="Simplified Arabic"/>
                <a:cs typeface="Simplified Arabic"/>
              </a:rPr>
              <a:t>ﺍ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110078" algn="r" defTabSz="829909">
              <a:lnSpc>
                <a:spcPts val="3018"/>
              </a:lnSpc>
            </a:pPr>
            <a:r>
              <a:rPr sz="2541" spc="-45" dirty="0">
                <a:solidFill>
                  <a:prstClr val="black"/>
                </a:solidFill>
                <a:latin typeface="Simplified Arabic"/>
                <a:cs typeface="Simplified Arabic"/>
              </a:rPr>
              <a:t>:</a:t>
            </a:r>
            <a:r>
              <a:rPr lang="ar-SA" sz="2541" spc="-132" dirty="0">
                <a:solidFill>
                  <a:prstClr val="black"/>
                </a:solidFill>
                <a:latin typeface="Simplified Arabic"/>
                <a:cs typeface="Simplified Arabic"/>
              </a:rPr>
              <a:t>المدخل الى علم النفس</a:t>
            </a:r>
            <a:r>
              <a:rPr sz="2541" spc="5" dirty="0" err="1">
                <a:solidFill>
                  <a:prstClr val="black"/>
                </a:solidFill>
                <a:latin typeface="Simplified Arabic"/>
                <a:cs typeface="Simplified Arabic"/>
              </a:rPr>
              <a:t>ﻰﻓ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L="11527" defTabSz="829909">
              <a:lnSpc>
                <a:spcPts val="2976"/>
              </a:lnSpc>
              <a:spcBef>
                <a:spcPts val="9"/>
              </a:spcBef>
              <a:tabLst>
                <a:tab pos="540017" algn="l"/>
                <a:tab pos="1145736" algn="l"/>
                <a:tab pos="1674227" algn="l"/>
                <a:tab pos="2135288" algn="l"/>
                <a:tab pos="2655710" algn="l"/>
                <a:tab pos="3172675" algn="l"/>
                <a:tab pos="3698859" algn="l"/>
                <a:tab pos="4162226" algn="l"/>
                <a:tab pos="4689565" algn="l"/>
              </a:tabLst>
            </a:pPr>
            <a:r>
              <a:rPr sz="2541" spc="127" dirty="0">
                <a:solidFill>
                  <a:prstClr val="black"/>
                </a:solidFill>
                <a:latin typeface="Gill Sans MT"/>
                <a:cs typeface="Gill Sans MT"/>
              </a:rPr>
              <a:t>D	</a:t>
            </a:r>
            <a:r>
              <a:rPr sz="2541" spc="154" dirty="0">
                <a:solidFill>
                  <a:prstClr val="black"/>
                </a:solidFill>
                <a:latin typeface="Gill Sans MT"/>
                <a:cs typeface="Gill Sans MT"/>
              </a:rPr>
              <a:t>C	</a:t>
            </a:r>
            <a:r>
              <a:rPr sz="2541" spc="127" dirty="0">
                <a:solidFill>
                  <a:prstClr val="black"/>
                </a:solidFill>
                <a:latin typeface="Gill Sans MT"/>
                <a:cs typeface="Gill Sans MT"/>
              </a:rPr>
              <a:t>D	</a:t>
            </a:r>
            <a:r>
              <a:rPr sz="2541" spc="340" dirty="0">
                <a:solidFill>
                  <a:prstClr val="black"/>
                </a:solidFill>
                <a:latin typeface="Gill Sans MT"/>
                <a:cs typeface="Gill Sans MT"/>
              </a:rPr>
              <a:t>B	</a:t>
            </a:r>
            <a:r>
              <a:rPr sz="2541" spc="286" dirty="0">
                <a:solidFill>
                  <a:prstClr val="black"/>
                </a:solidFill>
                <a:latin typeface="Gill Sans MT"/>
                <a:cs typeface="Gill Sans MT"/>
              </a:rPr>
              <a:t>A	</a:t>
            </a:r>
            <a:r>
              <a:rPr sz="2541" spc="154" dirty="0">
                <a:solidFill>
                  <a:prstClr val="black"/>
                </a:solidFill>
                <a:latin typeface="Gill Sans MT"/>
                <a:cs typeface="Gill Sans MT"/>
              </a:rPr>
              <a:t>C	</a:t>
            </a:r>
            <a:r>
              <a:rPr sz="2541" spc="127" dirty="0">
                <a:solidFill>
                  <a:prstClr val="black"/>
                </a:solidFill>
                <a:latin typeface="Gill Sans MT"/>
                <a:cs typeface="Gill Sans MT"/>
              </a:rPr>
              <a:t>D	</a:t>
            </a:r>
            <a:r>
              <a:rPr sz="2541" spc="336" dirty="0">
                <a:solidFill>
                  <a:prstClr val="black"/>
                </a:solidFill>
                <a:latin typeface="Gill Sans MT"/>
                <a:cs typeface="Gill Sans MT"/>
              </a:rPr>
              <a:t>F	</a:t>
            </a:r>
            <a:r>
              <a:rPr sz="2541" spc="127" dirty="0">
                <a:solidFill>
                  <a:prstClr val="black"/>
                </a:solidFill>
                <a:latin typeface="Gill Sans MT"/>
                <a:cs typeface="Gill Sans MT"/>
              </a:rPr>
              <a:t>D	</a:t>
            </a:r>
            <a:r>
              <a:rPr sz="2541" spc="336" dirty="0">
                <a:solidFill>
                  <a:prstClr val="black"/>
                </a:solidFill>
                <a:latin typeface="Gill Sans MT"/>
                <a:cs typeface="Gill Sans MT"/>
              </a:rPr>
              <a:t>F</a:t>
            </a:r>
            <a:endParaRPr sz="2541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R="213817" algn="r" defTabSz="829909">
              <a:lnSpc>
                <a:spcPts val="2945"/>
              </a:lnSpc>
            </a:pPr>
            <a:r>
              <a:rPr lang="ar-SA" sz="2541" spc="-191" dirty="0">
                <a:solidFill>
                  <a:prstClr val="black"/>
                </a:solidFill>
                <a:latin typeface="Simplified Arabic"/>
                <a:cs typeface="Simplified Arabic"/>
              </a:rPr>
              <a:t> منوال التقديرات للطلاب</a:t>
            </a:r>
            <a:r>
              <a:rPr sz="2541" spc="9" dirty="0" err="1">
                <a:solidFill>
                  <a:prstClr val="black"/>
                </a:solidFill>
                <a:latin typeface="Simplified Arabic"/>
                <a:cs typeface="Simplified Arabic"/>
              </a:rPr>
              <a:t>ﻯﺩﺠﻭﺍ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314674" algn="r" defTabSz="829909">
              <a:spcBef>
                <a:spcPts val="14"/>
              </a:spcBef>
            </a:pPr>
            <a:endParaRPr lang="ar-SA" sz="2541" spc="127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R="314674" algn="r" defTabSz="829909">
              <a:spcBef>
                <a:spcPts val="14"/>
              </a:spcBef>
            </a:pPr>
            <a:r>
              <a:rPr sz="2541" spc="127" dirty="0">
                <a:solidFill>
                  <a:prstClr val="black"/>
                </a:solidFill>
                <a:latin typeface="Gill Sans MT"/>
                <a:cs typeface="Gill Sans MT"/>
              </a:rPr>
              <a:t>D   </a:t>
            </a:r>
            <a:r>
              <a:rPr sz="2541" spc="86" dirty="0">
                <a:solidFill>
                  <a:prstClr val="black"/>
                </a:solidFill>
                <a:latin typeface="Simplified Arabic"/>
                <a:cs typeface="Simplified Arabic"/>
              </a:rPr>
              <a:t>=</a:t>
            </a:r>
            <a:r>
              <a:rPr sz="2541" spc="-26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91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412214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 txBox="1"/>
          <p:nvPr/>
        </p:nvSpPr>
        <p:spPr>
          <a:xfrm>
            <a:off x="1676400" y="1752354"/>
            <a:ext cx="9684327" cy="3320401"/>
          </a:xfrm>
          <a:prstGeom prst="rect">
            <a:avLst/>
          </a:prstGeom>
        </p:spPr>
        <p:txBody>
          <a:bodyPr vert="horz" wrap="square" lIns="0" tIns="99700" rIns="0" bIns="0" rtlCol="0">
            <a:spAutoFit/>
          </a:bodyPr>
          <a:lstStyle/>
          <a:p>
            <a:pPr marR="4611" algn="r" defTabSz="829909">
              <a:spcBef>
                <a:spcPts val="785"/>
              </a:spcBef>
            </a:pPr>
            <a:r>
              <a:rPr sz="2541" spc="5" dirty="0">
                <a:solidFill>
                  <a:prstClr val="black"/>
                </a:solidFill>
                <a:latin typeface="Simplified Arabic"/>
                <a:cs typeface="Simplified Arabic"/>
              </a:rPr>
              <a:t>(لﺍﻭﻨﻤ </a:t>
            </a:r>
            <a:r>
              <a:rPr sz="2541" spc="41" dirty="0" err="1">
                <a:solidFill>
                  <a:prstClr val="black"/>
                </a:solidFill>
                <a:latin typeface="Simplified Arabic"/>
                <a:cs typeface="Simplified Arabic"/>
              </a:rPr>
              <a:t>ﻥﻤ</a:t>
            </a:r>
            <a:r>
              <a:rPr sz="2541" spc="41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118" dirty="0">
                <a:solidFill>
                  <a:prstClr val="black"/>
                </a:solidFill>
                <a:latin typeface="Simplified Arabic"/>
                <a:cs typeface="Simplified Arabic"/>
              </a:rPr>
              <a:t>اكثر</a:t>
            </a:r>
            <a:r>
              <a:rPr sz="2541" spc="-11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182" dirty="0">
                <a:solidFill>
                  <a:prstClr val="black"/>
                </a:solidFill>
                <a:latin typeface="Simplified Arabic"/>
                <a:cs typeface="Simplified Arabic"/>
              </a:rPr>
              <a:t>  لها </a:t>
            </a:r>
            <a:r>
              <a:rPr sz="2541" spc="9" dirty="0" err="1">
                <a:solidFill>
                  <a:prstClr val="black"/>
                </a:solidFill>
                <a:latin typeface="Simplified Arabic"/>
                <a:cs typeface="Simplified Arabic"/>
              </a:rPr>
              <a:t>ﺕﺎﻨﺎﻴﺒ</a:t>
            </a:r>
            <a:r>
              <a:rPr sz="2904" u="heavy" spc="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implified Arabic"/>
                <a:cs typeface="Simplified Arabic"/>
              </a:rPr>
              <a:t>)</a:t>
            </a:r>
            <a:r>
              <a:rPr sz="2904" spc="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u="heavy" spc="23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:(٣)</a:t>
            </a:r>
            <a:r>
              <a:rPr sz="2904" u="heavy" spc="254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 </a:t>
            </a:r>
            <a:r>
              <a:rPr sz="2904" u="heavy" spc="-9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لﺎﺜﻤ</a:t>
            </a:r>
            <a:endParaRPr sz="2904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8069" algn="r" defTabSz="829909">
              <a:spcBef>
                <a:spcPts val="604"/>
              </a:spcBef>
            </a:pPr>
            <a:r>
              <a:rPr lang="ar-SA" sz="2541" spc="-50" dirty="0">
                <a:solidFill>
                  <a:prstClr val="black"/>
                </a:solidFill>
                <a:latin typeface="Simplified Arabic"/>
                <a:cs typeface="Simplified Arabic"/>
              </a:rPr>
              <a:t>الشقق</a:t>
            </a:r>
            <a:r>
              <a:rPr sz="2541" spc="-50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541" spc="41" dirty="0">
                <a:solidFill>
                  <a:prstClr val="black"/>
                </a:solidFill>
                <a:latin typeface="Simplified Arabic"/>
                <a:cs typeface="Simplified Arabic"/>
              </a:rPr>
              <a:t>ﻥﻤ </a:t>
            </a:r>
            <a:r>
              <a:rPr sz="2541" spc="18" dirty="0">
                <a:solidFill>
                  <a:prstClr val="black"/>
                </a:solidFill>
                <a:latin typeface="Simplified Arabic"/>
                <a:cs typeface="Simplified Arabic"/>
              </a:rPr>
              <a:t>ﺩﺩﻋ </a:t>
            </a:r>
            <a:r>
              <a:rPr sz="2541" spc="23" dirty="0">
                <a:solidFill>
                  <a:prstClr val="black"/>
                </a:solidFill>
                <a:latin typeface="Simplified Arabic"/>
                <a:cs typeface="Simplified Arabic"/>
              </a:rPr>
              <a:t>ﻲﻓ </a:t>
            </a:r>
            <a:r>
              <a:rPr sz="2541" spc="-9" dirty="0">
                <a:solidFill>
                  <a:prstClr val="black"/>
                </a:solidFill>
                <a:latin typeface="Simplified Arabic"/>
                <a:cs typeface="Simplified Arabic"/>
              </a:rPr>
              <a:t>ﺹﺎﺨﺸﻷﺍ </a:t>
            </a:r>
            <a:r>
              <a:rPr sz="2541" spc="18" dirty="0">
                <a:solidFill>
                  <a:prstClr val="black"/>
                </a:solidFill>
                <a:latin typeface="Simplified Arabic"/>
                <a:cs typeface="Simplified Arabic"/>
              </a:rPr>
              <a:t>ﺩﺩﻋ </a:t>
            </a:r>
            <a:r>
              <a:rPr sz="2541" spc="9" dirty="0" err="1">
                <a:solidFill>
                  <a:prstClr val="black"/>
                </a:solidFill>
                <a:latin typeface="Simplified Arabic"/>
                <a:cs typeface="Simplified Arabic"/>
              </a:rPr>
              <a:t>لﺜﻤﺘ</a:t>
            </a: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159" dirty="0">
                <a:solidFill>
                  <a:prstClr val="black"/>
                </a:solidFill>
                <a:latin typeface="Simplified Arabic"/>
                <a:cs typeface="Simplified Arabic"/>
              </a:rPr>
              <a:t>التالية</a:t>
            </a:r>
            <a:r>
              <a:rPr sz="2541" spc="-6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البيانات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263381" algn="r" defTabSz="829909"/>
            <a:r>
              <a:rPr sz="2541" spc="-5" dirty="0">
                <a:solidFill>
                  <a:prstClr val="black"/>
                </a:solidFill>
                <a:latin typeface="Simplified Arabic"/>
                <a:cs typeface="Simplified Arabic"/>
              </a:rPr>
              <a:t>: </a:t>
            </a:r>
            <a:r>
              <a:rPr lang="ar-SA" sz="2541" spc="-91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r>
              <a:rPr sz="2541" spc="-91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541" spc="14" dirty="0" err="1">
                <a:solidFill>
                  <a:prstClr val="black"/>
                </a:solidFill>
                <a:latin typeface="Simplified Arabic"/>
                <a:cs typeface="Simplified Arabic"/>
              </a:rPr>
              <a:t>ﻱﺩﺠﻭﺃ</a:t>
            </a:r>
            <a:r>
              <a:rPr sz="2541" spc="9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95" dirty="0">
                <a:solidFill>
                  <a:prstClr val="black"/>
                </a:solidFill>
                <a:latin typeface="Simplified Arabic"/>
                <a:cs typeface="Simplified Arabic"/>
              </a:rPr>
              <a:t>السكنية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L="176932" algn="ctr" defTabSz="829909">
              <a:spcBef>
                <a:spcPts val="1448"/>
              </a:spcBef>
            </a:pP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٥</a:t>
            </a:r>
            <a:r>
              <a:rPr sz="2541" spc="399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٣</a:t>
            </a:r>
            <a:r>
              <a:rPr sz="2541" spc="371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٤</a:t>
            </a:r>
            <a:r>
              <a:rPr sz="2541" spc="404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٧</a:t>
            </a:r>
            <a:r>
              <a:rPr sz="2541" spc="377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٩</a:t>
            </a:r>
            <a:r>
              <a:rPr sz="2541" spc="417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٤</a:t>
            </a:r>
            <a:r>
              <a:rPr sz="2541" spc="381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٥</a:t>
            </a:r>
            <a:r>
              <a:rPr sz="2541" spc="399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٤</a:t>
            </a:r>
            <a:r>
              <a:rPr sz="2541" spc="381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٧</a:t>
            </a:r>
            <a:r>
              <a:rPr sz="2541" spc="404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٧</a:t>
            </a:r>
            <a:r>
              <a:rPr sz="2541" spc="381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٢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29909"/>
            <a:endParaRPr sz="2814" dirty="0">
              <a:solidFill>
                <a:prstClr val="black"/>
              </a:solidFill>
              <a:latin typeface="Arial"/>
              <a:cs typeface="Arial"/>
            </a:endParaRPr>
          </a:p>
          <a:p>
            <a:pPr marR="4611" algn="r" defTabSz="829909">
              <a:spcBef>
                <a:spcPts val="545"/>
              </a:spcBef>
            </a:pPr>
            <a:r>
              <a:rPr sz="2541" spc="86" dirty="0">
                <a:solidFill>
                  <a:prstClr val="black"/>
                </a:solidFill>
                <a:latin typeface="Simplified Arabic"/>
                <a:cs typeface="Simplified Arabic"/>
              </a:rPr>
              <a:t>٧ =</a:t>
            </a:r>
            <a:r>
              <a:rPr lang="ar-SA" sz="2541" spc="86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 الثاني</a:t>
            </a:r>
            <a:r>
              <a:rPr sz="2541" spc="86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95" dirty="0">
                <a:solidFill>
                  <a:prstClr val="black"/>
                </a:solidFill>
                <a:latin typeface="Simplified Arabic"/>
                <a:cs typeface="Simplified Arabic"/>
              </a:rPr>
              <a:t>  </a:t>
            </a:r>
            <a:r>
              <a:rPr sz="2541" spc="86" dirty="0">
                <a:solidFill>
                  <a:prstClr val="black"/>
                </a:solidFill>
                <a:latin typeface="Simplified Arabic"/>
                <a:cs typeface="Simplified Arabic"/>
              </a:rPr>
              <a:t>٤ = </a:t>
            </a:r>
            <a:r>
              <a:rPr sz="2541" spc="-59" dirty="0" err="1">
                <a:solidFill>
                  <a:prstClr val="black"/>
                </a:solidFill>
                <a:latin typeface="Simplified Arabic"/>
                <a:cs typeface="Simplified Arabic"/>
              </a:rPr>
              <a:t>لﻭﻷﺍ</a:t>
            </a:r>
            <a:r>
              <a:rPr sz="2541" spc="-5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91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r>
              <a:rPr sz="2541" spc="-5" dirty="0">
                <a:solidFill>
                  <a:prstClr val="black"/>
                </a:solidFill>
                <a:latin typeface="Simplified Arabic"/>
                <a:cs typeface="Simplified Arabic"/>
              </a:rPr>
              <a:t>: </a:t>
            </a:r>
            <a:r>
              <a:rPr sz="2541" u="heavy" spc="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implified Arabic"/>
                <a:cs typeface="Simplified Arabic"/>
              </a:rPr>
              <a:t>ﻥﻻﺍﻭﻨﻤ</a:t>
            </a:r>
            <a:r>
              <a:rPr sz="2541" u="heavy" spc="6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implified Arabic"/>
                <a:cs typeface="Simplified Arabic"/>
              </a:rPr>
              <a:t> </a:t>
            </a:r>
            <a:r>
              <a:rPr sz="2541" u="heavy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Simplified Arabic"/>
                <a:cs typeface="Simplified Arabic"/>
              </a:rPr>
              <a:t>ﻙﺎﻨﻫ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262805" algn="r" defTabSz="829909">
              <a:spcBef>
                <a:spcPts val="481"/>
              </a:spcBef>
            </a:pP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.ﺎﻤﻫﺭﻴﻏ </a:t>
            </a:r>
            <a:r>
              <a:rPr sz="2541" spc="41" dirty="0">
                <a:solidFill>
                  <a:prstClr val="black"/>
                </a:solidFill>
                <a:latin typeface="Simplified Arabic"/>
                <a:cs typeface="Simplified Arabic"/>
              </a:rPr>
              <a:t>ﻥﻤ </a:t>
            </a:r>
            <a:r>
              <a:rPr sz="2541" spc="-118" dirty="0">
                <a:solidFill>
                  <a:prstClr val="black"/>
                </a:solidFill>
                <a:latin typeface="Simplified Arabic"/>
                <a:cs typeface="Simplified Arabic"/>
              </a:rPr>
              <a:t>ﺭﺜﻜﺃ </a:t>
            </a:r>
            <a:r>
              <a:rPr sz="2541" spc="-59" dirty="0">
                <a:solidFill>
                  <a:prstClr val="black"/>
                </a:solidFill>
                <a:latin typeface="Simplified Arabic"/>
                <a:cs typeface="Simplified Arabic"/>
              </a:rPr>
              <a:t>ﺕﺍﺭﻤ </a:t>
            </a:r>
            <a:r>
              <a:rPr sz="2541" spc="-91" dirty="0">
                <a:solidFill>
                  <a:prstClr val="black"/>
                </a:solidFill>
                <a:latin typeface="Simplified Arabic"/>
                <a:cs typeface="Simplified Arabic"/>
              </a:rPr>
              <a:t>ﺙﻼﺜ </a:t>
            </a:r>
            <a:r>
              <a:rPr sz="2541" spc="-118" dirty="0" err="1">
                <a:solidFill>
                  <a:prstClr val="black"/>
                </a:solidFill>
                <a:latin typeface="Simplified Arabic"/>
                <a:cs typeface="Simplified Arabic"/>
              </a:rPr>
              <a:t>ﺍﺭﺭﻜﺘ</a:t>
            </a:r>
            <a:r>
              <a:rPr sz="2541" spc="-11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9" dirty="0">
                <a:solidFill>
                  <a:prstClr val="black"/>
                </a:solidFill>
                <a:latin typeface="Simplified Arabic"/>
                <a:cs typeface="Simplified Arabic"/>
              </a:rPr>
              <a:t>كليهما </a:t>
            </a:r>
            <a:r>
              <a:rPr sz="2541" spc="-59" dirty="0" err="1">
                <a:solidFill>
                  <a:prstClr val="black"/>
                </a:solidFill>
                <a:latin typeface="Simplified Arabic"/>
                <a:cs typeface="Simplified Arabic"/>
              </a:rPr>
              <a:t>ﻥﻷ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76124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/>
          <p:cNvSpPr txBox="1"/>
          <p:nvPr/>
        </p:nvSpPr>
        <p:spPr>
          <a:xfrm>
            <a:off x="1648691" y="1954612"/>
            <a:ext cx="9656618" cy="3033337"/>
          </a:xfrm>
          <a:prstGeom prst="rect">
            <a:avLst/>
          </a:prstGeom>
        </p:spPr>
        <p:txBody>
          <a:bodyPr vert="horz" wrap="square" lIns="0" tIns="54172" rIns="0" bIns="0" rtlCol="0">
            <a:spAutoFit/>
          </a:bodyPr>
          <a:lstStyle/>
          <a:p>
            <a:pPr marR="4611" algn="r" defTabSz="829909">
              <a:spcBef>
                <a:spcPts val="427"/>
              </a:spcBef>
            </a:pPr>
            <a:r>
              <a:rPr sz="2904" spc="-154" dirty="0">
                <a:solidFill>
                  <a:prstClr val="black"/>
                </a:solidFill>
                <a:latin typeface="Simplified Arabic"/>
                <a:cs typeface="Simplified Arabic"/>
              </a:rPr>
              <a:t>(</a:t>
            </a:r>
            <a:r>
              <a:rPr lang="ar-SA" sz="2904" spc="-154" dirty="0">
                <a:solidFill>
                  <a:prstClr val="black"/>
                </a:solidFill>
                <a:latin typeface="Simplified Arabic"/>
                <a:cs typeface="Simplified Arabic"/>
              </a:rPr>
              <a:t>ل </a:t>
            </a:r>
            <a:r>
              <a:rPr lang="ar-SA" sz="2904" spc="9" dirty="0">
                <a:solidFill>
                  <a:prstClr val="black"/>
                </a:solidFill>
                <a:latin typeface="Simplified Arabic"/>
                <a:cs typeface="Simplified Arabic"/>
              </a:rPr>
              <a:t>لها </a:t>
            </a:r>
            <a:r>
              <a:rPr sz="2904" spc="9" dirty="0" err="1">
                <a:solidFill>
                  <a:prstClr val="black"/>
                </a:solidFill>
                <a:latin typeface="Simplified Arabic"/>
                <a:cs typeface="Simplified Arabic"/>
              </a:rPr>
              <a:t>ﺍﻭﻨﻤ</a:t>
            </a:r>
            <a:r>
              <a:rPr sz="2904" spc="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168" dirty="0">
                <a:solidFill>
                  <a:prstClr val="black"/>
                </a:solidFill>
                <a:latin typeface="Simplified Arabic"/>
                <a:cs typeface="Simplified Arabic"/>
              </a:rPr>
              <a:t>ﻻ </a:t>
            </a:r>
            <a:r>
              <a:rPr sz="2904" spc="9" dirty="0">
                <a:solidFill>
                  <a:prstClr val="black"/>
                </a:solidFill>
                <a:latin typeface="Simplified Arabic"/>
                <a:cs typeface="Simplified Arabic"/>
              </a:rPr>
              <a:t>ﺕﺎﻨﺎﻴﺒ) </a:t>
            </a:r>
            <a:r>
              <a:rPr sz="2904" u="heavy" spc="23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:(٤) </a:t>
            </a:r>
            <a:r>
              <a:rPr sz="2904" u="heavy" spc="-9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لﺎﺜﻤ</a:t>
            </a:r>
            <a:r>
              <a:rPr sz="2904" spc="95" dirty="0">
                <a:solidFill>
                  <a:srgbClr val="993200"/>
                </a:solidFill>
                <a:latin typeface="Simplified Arabic"/>
                <a:cs typeface="Simplified Arabic"/>
              </a:rPr>
              <a:t> </a:t>
            </a:r>
            <a:r>
              <a:rPr sz="2314" spc="-1030" dirty="0">
                <a:solidFill>
                  <a:srgbClr val="3791A7"/>
                </a:solidFill>
                <a:latin typeface="Wingdings 2"/>
                <a:cs typeface="Wingdings 2"/>
              </a:rPr>
              <a:t></a:t>
            </a:r>
            <a:endParaRPr sz="2314" dirty="0">
              <a:solidFill>
                <a:prstClr val="black"/>
              </a:solidFill>
              <a:latin typeface="Wingdings 2"/>
              <a:cs typeface="Wingdings 2"/>
            </a:endParaRPr>
          </a:p>
          <a:p>
            <a:pPr marR="5187" algn="r" defTabSz="829909">
              <a:lnSpc>
                <a:spcPts val="2895"/>
              </a:lnSpc>
              <a:spcBef>
                <a:spcPts val="286"/>
              </a:spcBef>
            </a:pP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ﻱﺩﺠﻭﺍ </a:t>
            </a:r>
            <a:r>
              <a:rPr sz="2541" spc="-9" dirty="0">
                <a:solidFill>
                  <a:prstClr val="black"/>
                </a:solidFill>
                <a:latin typeface="Simplified Arabic"/>
                <a:cs typeface="Simplified Arabic"/>
              </a:rPr>
              <a:t>ﺹﺎﺨﺸﻷﺍ </a:t>
            </a:r>
            <a:r>
              <a:rPr sz="2541" spc="41" dirty="0" err="1">
                <a:solidFill>
                  <a:prstClr val="black"/>
                </a:solidFill>
                <a:latin typeface="Simplified Arabic"/>
                <a:cs typeface="Simplified Arabic"/>
              </a:rPr>
              <a:t>ﻥﻤ</a:t>
            </a:r>
            <a:r>
              <a:rPr sz="2541" spc="41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64" dirty="0">
                <a:solidFill>
                  <a:prstClr val="black"/>
                </a:solidFill>
                <a:latin typeface="Simplified Arabic"/>
                <a:cs typeface="Simplified Arabic"/>
              </a:rPr>
              <a:t>لمجموعة</a:t>
            </a:r>
            <a:r>
              <a:rPr sz="2541" spc="-14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تمثل الاوزان </a:t>
            </a: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159" dirty="0">
                <a:solidFill>
                  <a:prstClr val="black"/>
                </a:solidFill>
                <a:latin typeface="Simplified Arabic"/>
                <a:cs typeface="Simplified Arabic"/>
              </a:rPr>
              <a:t>التالية</a:t>
            </a:r>
            <a:r>
              <a:rPr sz="2541" spc="168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541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البيانات</a:t>
            </a:r>
          </a:p>
          <a:p>
            <a:pPr marR="5187" algn="r" defTabSz="829909">
              <a:lnSpc>
                <a:spcPts val="2895"/>
              </a:lnSpc>
              <a:spcBef>
                <a:spcPts val="286"/>
              </a:spcBef>
            </a:pPr>
            <a:r>
              <a:rPr lang="ar-SA" sz="2541" spc="-77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685828" algn="ctr" defTabSz="829909">
              <a:spcBef>
                <a:spcPts val="871"/>
              </a:spcBef>
            </a:pP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٤٩ ٤٠ ٤٥ ٥٥</a:t>
            </a:r>
            <a:r>
              <a:rPr sz="2541" spc="458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41" spc="86" dirty="0">
                <a:solidFill>
                  <a:srgbClr val="006500"/>
                </a:solidFill>
                <a:latin typeface="Arial"/>
                <a:cs typeface="Arial"/>
              </a:rPr>
              <a:t>٥٠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29909">
              <a:spcBef>
                <a:spcPts val="27"/>
              </a:spcBef>
            </a:pPr>
            <a:endParaRPr sz="2496" dirty="0">
              <a:solidFill>
                <a:prstClr val="black"/>
              </a:solidFill>
              <a:latin typeface="Arial"/>
              <a:cs typeface="Arial"/>
            </a:endParaRPr>
          </a:p>
          <a:p>
            <a:pPr marR="5187" algn="r" defTabSz="829909"/>
            <a:r>
              <a:rPr sz="2541" u="heavy" spc="-172" dirty="0">
                <a:solidFill>
                  <a:srgbClr val="993200"/>
                </a:solidFill>
                <a:uFill>
                  <a:solidFill>
                    <a:srgbClr val="983200"/>
                  </a:solidFill>
                </a:uFill>
                <a:latin typeface="Simplified Arabic"/>
                <a:cs typeface="Simplified Arabic"/>
              </a:rPr>
              <a:t>:لﺤﻝﺍ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6916" algn="r" defTabSz="829909">
              <a:spcBef>
                <a:spcPts val="313"/>
              </a:spcBef>
            </a:pPr>
            <a:r>
              <a:rPr sz="2541" spc="-159" dirty="0">
                <a:solidFill>
                  <a:prstClr val="black"/>
                </a:solidFill>
                <a:latin typeface="Simplified Arabic"/>
                <a:cs typeface="Simplified Arabic"/>
              </a:rPr>
              <a:t>.</a:t>
            </a:r>
            <a:r>
              <a:rPr lang="ar-SA" sz="2541" spc="-159" dirty="0">
                <a:solidFill>
                  <a:prstClr val="black"/>
                </a:solidFill>
                <a:latin typeface="Simplified Arabic"/>
                <a:cs typeface="Simplified Arabic"/>
              </a:rPr>
              <a:t>  القيم لها نفس التكرار</a:t>
            </a:r>
            <a:r>
              <a:rPr sz="2541" spc="32" dirty="0" err="1">
                <a:solidFill>
                  <a:prstClr val="black"/>
                </a:solidFill>
                <a:latin typeface="Simplified Arabic"/>
                <a:cs typeface="Simplified Arabic"/>
              </a:rPr>
              <a:t>ﻊﻴﻤﺠ</a:t>
            </a:r>
            <a:r>
              <a:rPr sz="2541" spc="32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541" spc="-59" dirty="0">
                <a:solidFill>
                  <a:prstClr val="black"/>
                </a:solidFill>
                <a:latin typeface="Simplified Arabic"/>
                <a:cs typeface="Simplified Arabic"/>
              </a:rPr>
              <a:t>ﻥﻷ </a:t>
            </a:r>
            <a:r>
              <a:rPr sz="2541" spc="9" dirty="0">
                <a:solidFill>
                  <a:prstClr val="black"/>
                </a:solidFill>
                <a:latin typeface="Simplified Arabic"/>
                <a:cs typeface="Simplified Arabic"/>
              </a:rPr>
              <a:t>لﺍﻭﻨﻤ </a:t>
            </a:r>
            <a:r>
              <a:rPr sz="2541" spc="23" dirty="0">
                <a:solidFill>
                  <a:prstClr val="black"/>
                </a:solidFill>
                <a:latin typeface="Simplified Arabic"/>
                <a:cs typeface="Simplified Arabic"/>
              </a:rPr>
              <a:t>ﺩﺠﻭﻴ</a:t>
            </a:r>
            <a:r>
              <a:rPr sz="2541" spc="26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541" spc="-150" dirty="0">
                <a:solidFill>
                  <a:prstClr val="black"/>
                </a:solidFill>
                <a:latin typeface="Simplified Arabic"/>
                <a:cs typeface="Simplified Arabic"/>
              </a:rPr>
              <a:t>ﻻ</a:t>
            </a:r>
            <a:endParaRPr sz="2541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95700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709" y="665018"/>
            <a:ext cx="1008610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28" y="637309"/>
            <a:ext cx="10321636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0255" y="789711"/>
            <a:ext cx="9157854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690255" y="837712"/>
            <a:ext cx="9448800" cy="45725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305" algn="ctr" defTabSz="829909">
              <a:spcBef>
                <a:spcPts val="91"/>
              </a:spcBef>
            </a:pPr>
            <a:r>
              <a:rPr lang="ar-SA" sz="2904" spc="-64" dirty="0">
                <a:solidFill>
                  <a:srgbClr val="562213"/>
                </a:solidFill>
                <a:latin typeface="Arial"/>
              </a:rPr>
              <a:t>ايهما افضل</a:t>
            </a:r>
            <a:endParaRPr sz="2904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24353" defTabSz="829909">
              <a:spcBef>
                <a:spcPts val="2573"/>
              </a:spcBef>
            </a:pP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ﻥﻤ </a:t>
            </a:r>
            <a:r>
              <a:rPr sz="2904" dirty="0">
                <a:solidFill>
                  <a:prstClr val="black"/>
                </a:solidFill>
                <a:latin typeface="Simplified Arabic"/>
                <a:cs typeface="Simplified Arabic"/>
              </a:rPr>
              <a:t>ﻩﺭﻴﻏ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ﻰﻠﻋ </a:t>
            </a:r>
            <a:r>
              <a:rPr sz="2904" dirty="0" err="1">
                <a:solidFill>
                  <a:prstClr val="black"/>
                </a:solidFill>
                <a:latin typeface="Simplified Arabic"/>
                <a:cs typeface="Simplified Arabic"/>
              </a:rPr>
              <a:t>لﻀﻔﻴ</a:t>
            </a:r>
            <a:r>
              <a:rPr sz="2904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904" spc="-127" dirty="0">
                <a:solidFill>
                  <a:prstClr val="black"/>
                </a:solidFill>
                <a:latin typeface="Simplified Arabic"/>
                <a:cs typeface="Simplified Arabic"/>
              </a:rPr>
              <a:t>الوسط الحسابي</a:t>
            </a:r>
            <a:r>
              <a:rPr sz="2314" spc="-1030" dirty="0">
                <a:solidFill>
                  <a:srgbClr val="3791A7"/>
                </a:solidFill>
                <a:latin typeface="Wingdings 2"/>
                <a:cs typeface="Wingdings 2"/>
              </a:rPr>
              <a:t></a:t>
            </a:r>
            <a:endParaRPr sz="2314" dirty="0">
              <a:solidFill>
                <a:prstClr val="black"/>
              </a:solidFill>
              <a:latin typeface="Wingdings 2"/>
              <a:cs typeface="Wingdings 2"/>
            </a:endParaRPr>
          </a:p>
          <a:p>
            <a:pPr marR="261652" algn="r" defTabSz="829909"/>
            <a:r>
              <a:rPr lang="ar-SA" sz="2904" spc="-50" dirty="0">
                <a:solidFill>
                  <a:prstClr val="black"/>
                </a:solidFill>
                <a:latin typeface="Simplified Arabic"/>
                <a:cs typeface="Simplified Arabic"/>
              </a:rPr>
              <a:t>اكثرها</a:t>
            </a:r>
            <a:r>
              <a:rPr sz="2904" spc="-50" dirty="0">
                <a:solidFill>
                  <a:prstClr val="black"/>
                </a:solidFill>
                <a:latin typeface="Simplified Arabic"/>
                <a:cs typeface="Simplified Arabic"/>
              </a:rPr>
              <a:t>ﻭ </a:t>
            </a:r>
            <a:r>
              <a:rPr sz="2904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ﺎﻬﻗﺩﺃ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904" spc="-245" dirty="0">
                <a:solidFill>
                  <a:prstClr val="black"/>
                </a:solidFill>
                <a:latin typeface="Simplified Arabic"/>
                <a:cs typeface="Simplified Arabic"/>
              </a:rPr>
              <a:t>لكونه</a:t>
            </a:r>
            <a:r>
              <a:rPr sz="2904" spc="-24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100" dirty="0">
                <a:solidFill>
                  <a:prstClr val="black"/>
                </a:solidFill>
                <a:latin typeface="Simplified Arabic"/>
                <a:cs typeface="Simplified Arabic"/>
              </a:rPr>
              <a:t>(</a:t>
            </a:r>
            <a:r>
              <a:rPr lang="ar-SA" sz="2904" spc="-100" dirty="0">
                <a:solidFill>
                  <a:prstClr val="black"/>
                </a:solidFill>
                <a:latin typeface="Simplified Arabic"/>
                <a:cs typeface="Simplified Arabic"/>
              </a:rPr>
              <a:t>المنوال</a:t>
            </a:r>
            <a:r>
              <a:rPr sz="2904" spc="-100" dirty="0">
                <a:solidFill>
                  <a:prstClr val="black"/>
                </a:solidFill>
                <a:latin typeface="Simplified Arabic"/>
                <a:cs typeface="Simplified Arabic"/>
              </a:rPr>
              <a:t>ﻭ</a:t>
            </a:r>
            <a:r>
              <a:rPr sz="2904" spc="-41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904" spc="-109" dirty="0">
                <a:solidFill>
                  <a:prstClr val="black"/>
                </a:solidFill>
                <a:latin typeface="Simplified Arabic"/>
                <a:cs typeface="Simplified Arabic"/>
              </a:rPr>
              <a:t>الوسيط</a:t>
            </a:r>
            <a:r>
              <a:rPr sz="2904" spc="-109" dirty="0">
                <a:solidFill>
                  <a:prstClr val="black"/>
                </a:solidFill>
                <a:latin typeface="Simplified Arabic"/>
                <a:cs typeface="Simplified Arabic"/>
              </a:rPr>
              <a:t>)</a:t>
            </a:r>
            <a:r>
              <a:rPr lang="ar-SA" sz="2904" spc="-109" dirty="0">
                <a:solidFill>
                  <a:prstClr val="black"/>
                </a:solidFill>
                <a:latin typeface="Simplified Arabic"/>
                <a:cs typeface="Simplified Arabic"/>
              </a:rPr>
              <a:t>المتوسطات </a:t>
            </a:r>
            <a:endParaRPr sz="2904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R="261652" algn="r" defTabSz="829909"/>
            <a:r>
              <a:rPr sz="2904" spc="-77" dirty="0">
                <a:solidFill>
                  <a:prstClr val="black"/>
                </a:solidFill>
                <a:latin typeface="Simplified Arabic"/>
                <a:cs typeface="Simplified Arabic"/>
              </a:rPr>
              <a:t>.ﺎﹰﺘﺎﺒﺜ</a:t>
            </a:r>
            <a:endParaRPr sz="2904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algn="ctr" defTabSz="829909">
              <a:spcBef>
                <a:spcPts val="545"/>
              </a:spcBef>
            </a:pPr>
            <a:r>
              <a:rPr sz="2904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ﻭﺃ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145" dirty="0" err="1">
                <a:solidFill>
                  <a:prstClr val="black"/>
                </a:solidFill>
                <a:latin typeface="Simplified Arabic"/>
                <a:cs typeface="Simplified Arabic"/>
              </a:rPr>
              <a:t>ﻁﻴﺴﻭﻝﺍ</a:t>
            </a:r>
            <a:r>
              <a:rPr sz="2904" spc="-14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5" dirty="0" err="1">
                <a:solidFill>
                  <a:prstClr val="black"/>
                </a:solidFill>
                <a:latin typeface="Simplified Arabic"/>
                <a:cs typeface="Simplified Arabic"/>
              </a:rPr>
              <a:t>لﻀﻔﻴ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904" spc="-109" dirty="0">
                <a:solidFill>
                  <a:prstClr val="black"/>
                </a:solidFill>
                <a:latin typeface="Simplified Arabic"/>
                <a:cs typeface="Simplified Arabic"/>
              </a:rPr>
              <a:t>البيانات</a:t>
            </a:r>
            <a:r>
              <a:rPr sz="2904" spc="-109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ﻲﻓ ﺓﺫﺎﺸ </a:t>
            </a:r>
            <a:r>
              <a:rPr sz="2904" dirty="0">
                <a:solidFill>
                  <a:prstClr val="black"/>
                </a:solidFill>
                <a:latin typeface="Simplified Arabic"/>
                <a:cs typeface="Simplified Arabic"/>
              </a:rPr>
              <a:t>ﻡﻴﻗ </a:t>
            </a:r>
            <a:r>
              <a:rPr sz="2904" dirty="0" err="1">
                <a:solidFill>
                  <a:prstClr val="black"/>
                </a:solidFill>
                <a:latin typeface="Simplified Arabic"/>
                <a:cs typeface="Simplified Arabic"/>
              </a:rPr>
              <a:t>ﺩﻭﺠﻭ</a:t>
            </a:r>
            <a:r>
              <a:rPr sz="2904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904" spc="-222" dirty="0">
                <a:solidFill>
                  <a:prstClr val="black"/>
                </a:solidFill>
                <a:latin typeface="Simplified Arabic"/>
                <a:cs typeface="Simplified Arabic"/>
              </a:rPr>
              <a:t>حالة</a:t>
            </a:r>
            <a:r>
              <a:rPr sz="2904" spc="-222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ﻲﻓ</a:t>
            </a:r>
            <a:r>
              <a:rPr sz="2904" spc="313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314" spc="-1030" dirty="0">
                <a:solidFill>
                  <a:srgbClr val="3791A7"/>
                </a:solidFill>
                <a:latin typeface="Wingdings 2"/>
                <a:cs typeface="Wingdings 2"/>
              </a:rPr>
              <a:t></a:t>
            </a:r>
            <a:endParaRPr sz="2314" dirty="0">
              <a:solidFill>
                <a:prstClr val="black"/>
              </a:solidFill>
              <a:latin typeface="Wingdings 2"/>
              <a:cs typeface="Wingdings 2"/>
            </a:endParaRPr>
          </a:p>
          <a:p>
            <a:pPr marR="3458" algn="ctr" defTabSz="829909"/>
            <a:r>
              <a:rPr sz="2904" spc="-91" dirty="0">
                <a:solidFill>
                  <a:prstClr val="black"/>
                </a:solidFill>
                <a:latin typeface="Simplified Arabic"/>
                <a:cs typeface="Simplified Arabic"/>
              </a:rPr>
              <a:t>.ﺔﻓﺭﻁﺘﻤﻝﺍ </a:t>
            </a:r>
            <a:r>
              <a:rPr sz="2904" spc="-150" dirty="0" err="1">
                <a:solidFill>
                  <a:prstClr val="black"/>
                </a:solidFill>
                <a:latin typeface="Simplified Arabic"/>
                <a:cs typeface="Simplified Arabic"/>
              </a:rPr>
              <a:t>ﻡﻴﻘﻝﺎﺒ</a:t>
            </a:r>
            <a:r>
              <a:rPr sz="2904" spc="-150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145" dirty="0" err="1">
                <a:solidFill>
                  <a:prstClr val="black"/>
                </a:solidFill>
                <a:latin typeface="Simplified Arabic"/>
                <a:cs typeface="Simplified Arabic"/>
              </a:rPr>
              <a:t>ﻩﺭﺜﺄﺘﻝ</a:t>
            </a:r>
            <a:r>
              <a:rPr sz="2904" spc="-145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lang="ar-SA" sz="2904" spc="-127" dirty="0">
                <a:solidFill>
                  <a:prstClr val="black"/>
                </a:solidFill>
                <a:latin typeface="Simplified Arabic"/>
                <a:cs typeface="Simplified Arabic"/>
              </a:rPr>
              <a:t>الوسط الحسابي </a:t>
            </a:r>
            <a:r>
              <a:rPr sz="2904" dirty="0" err="1">
                <a:solidFill>
                  <a:prstClr val="black"/>
                </a:solidFill>
                <a:latin typeface="Simplified Arabic"/>
                <a:cs typeface="Simplified Arabic"/>
              </a:rPr>
              <a:t>ﻰﻠﻋ</a:t>
            </a:r>
            <a:r>
              <a:rPr sz="2904" spc="672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904" spc="-127" dirty="0">
                <a:solidFill>
                  <a:prstClr val="black"/>
                </a:solidFill>
                <a:latin typeface="Simplified Arabic"/>
                <a:cs typeface="Simplified Arabic"/>
              </a:rPr>
              <a:t>لﺍﻭﻨﻤﻝﺍ</a:t>
            </a:r>
            <a:endParaRPr sz="2904" dirty="0">
              <a:solidFill>
                <a:prstClr val="black"/>
              </a:solidFill>
              <a:latin typeface="Simplified Arabic"/>
              <a:cs typeface="Simplified Arabic"/>
            </a:endParaRPr>
          </a:p>
          <a:p>
            <a:pPr marL="319285" algn="ctr" defTabSz="829909">
              <a:spcBef>
                <a:spcPts val="545"/>
              </a:spcBef>
            </a:pPr>
            <a:r>
              <a:rPr sz="2904" spc="5" dirty="0">
                <a:solidFill>
                  <a:prstClr val="black"/>
                </a:solidFill>
                <a:latin typeface="Simplified Arabic"/>
                <a:cs typeface="Simplified Arabic"/>
              </a:rPr>
              <a:t>.ﺔﻴﻤﺴﻻﺍ </a:t>
            </a:r>
            <a:r>
              <a:rPr sz="2904" spc="-127" dirty="0">
                <a:solidFill>
                  <a:prstClr val="black"/>
                </a:solidFill>
                <a:latin typeface="Simplified Arabic"/>
                <a:cs typeface="Simplified Arabic"/>
              </a:rPr>
              <a:t>ﺔﻴﻔﺼﻭﻝﺍ </a:t>
            </a:r>
            <a:r>
              <a:rPr sz="2904" spc="-113" dirty="0">
                <a:solidFill>
                  <a:prstClr val="black"/>
                </a:solidFill>
                <a:latin typeface="Simplified Arabic"/>
                <a:cs typeface="Simplified Arabic"/>
              </a:rPr>
              <a:t>ﺕﺎﻨﺎﻴﺒﻝﺍ </a:t>
            </a:r>
            <a:r>
              <a:rPr sz="2904" spc="-218" dirty="0">
                <a:solidFill>
                  <a:prstClr val="black"/>
                </a:solidFill>
                <a:latin typeface="Simplified Arabic"/>
                <a:cs typeface="Simplified Arabic"/>
              </a:rPr>
              <a:t>ﺔﻝﺎﺤ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ﻰﻓ </a:t>
            </a:r>
            <a:r>
              <a:rPr sz="2904" spc="-127" dirty="0">
                <a:solidFill>
                  <a:prstClr val="black"/>
                </a:solidFill>
                <a:latin typeface="Simplified Arabic"/>
                <a:cs typeface="Simplified Arabic"/>
              </a:rPr>
              <a:t>لﺍﻭﻨﻤﻝﺍ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ﻡﺩﺨﺘﺴﻴ</a:t>
            </a:r>
            <a:r>
              <a:rPr sz="2904" spc="431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314" spc="-1030" dirty="0">
                <a:solidFill>
                  <a:srgbClr val="3791A7"/>
                </a:solidFill>
                <a:latin typeface="Wingdings 2"/>
                <a:cs typeface="Wingdings 2"/>
              </a:rPr>
              <a:t></a:t>
            </a:r>
            <a:endParaRPr sz="2314" dirty="0">
              <a:solidFill>
                <a:prstClr val="black"/>
              </a:solidFill>
              <a:latin typeface="Wingdings 2"/>
              <a:cs typeface="Wingdings 2"/>
            </a:endParaRPr>
          </a:p>
          <a:p>
            <a:pPr marL="344067" algn="ctr" defTabSz="829909">
              <a:spcBef>
                <a:spcPts val="545"/>
              </a:spcBef>
            </a:pP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ﻯﻭﺎﺴﻴ </a:t>
            </a:r>
            <a:r>
              <a:rPr sz="2904" spc="-127" dirty="0">
                <a:solidFill>
                  <a:prstClr val="black"/>
                </a:solidFill>
                <a:latin typeface="Simplified Arabic"/>
                <a:cs typeface="Simplified Arabic"/>
              </a:rPr>
              <a:t>ﻰﺒﺎﺴﺤﻝﺍ </a:t>
            </a:r>
            <a:r>
              <a:rPr sz="2904" dirty="0">
                <a:solidFill>
                  <a:prstClr val="black"/>
                </a:solidFill>
                <a:latin typeface="Simplified Arabic"/>
                <a:cs typeface="Simplified Arabic"/>
              </a:rPr>
              <a:t>ﺎﻬﻁﺴﻭ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ﻥﻋ </a:t>
            </a:r>
            <a:r>
              <a:rPr sz="2904" spc="-177" dirty="0">
                <a:solidFill>
                  <a:prstClr val="black"/>
                </a:solidFill>
                <a:latin typeface="Simplified Arabic"/>
                <a:cs typeface="Simplified Arabic"/>
              </a:rPr>
              <a:t>ﻡﻴﻘﻝﺍ </a:t>
            </a:r>
            <a:r>
              <a:rPr sz="2904" spc="-5" dirty="0">
                <a:solidFill>
                  <a:prstClr val="black"/>
                </a:solidFill>
                <a:latin typeface="Simplified Arabic"/>
                <a:cs typeface="Simplified Arabic"/>
              </a:rPr>
              <a:t>ﺕﺎﻓﺭﺤﻨﺍ ﻉﻭﻤﺠﻤ</a:t>
            </a:r>
            <a:r>
              <a:rPr sz="2904" spc="136" dirty="0">
                <a:solidFill>
                  <a:prstClr val="black"/>
                </a:solidFill>
                <a:latin typeface="Simplified Arabic"/>
                <a:cs typeface="Simplified Arabic"/>
              </a:rPr>
              <a:t> </a:t>
            </a:r>
            <a:r>
              <a:rPr sz="2314" spc="-1030" dirty="0">
                <a:solidFill>
                  <a:srgbClr val="3791A7"/>
                </a:solidFill>
                <a:latin typeface="Wingdings 2"/>
                <a:cs typeface="Wingdings 2"/>
              </a:rPr>
              <a:t></a:t>
            </a:r>
            <a:endParaRPr sz="2314" dirty="0">
              <a:solidFill>
                <a:prstClr val="black"/>
              </a:solidFill>
              <a:latin typeface="Wingdings 2"/>
              <a:cs typeface="Wingdings 2"/>
            </a:endParaRPr>
          </a:p>
          <a:p>
            <a:pPr marL="5276841" algn="ctr" defTabSz="829909">
              <a:spcBef>
                <a:spcPts val="77"/>
              </a:spcBef>
            </a:pPr>
            <a:r>
              <a:rPr sz="2904" spc="9" dirty="0">
                <a:solidFill>
                  <a:prstClr val="black"/>
                </a:solidFill>
                <a:latin typeface="Simplified Arabic"/>
                <a:cs typeface="Simplified Arabic"/>
              </a:rPr>
              <a:t>.ﺭﻔﺼ</a:t>
            </a:r>
            <a:endParaRPr sz="2904" dirty="0">
              <a:solidFill>
                <a:prstClr val="black"/>
              </a:solidFill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97661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982" y="526473"/>
            <a:ext cx="993370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E145-1296-4A1A-A821-FA8EB0CE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0" y="1048227"/>
            <a:ext cx="8596668" cy="1206631"/>
          </a:xfrm>
        </p:spPr>
        <p:txBody>
          <a:bodyPr>
            <a:normAutofit/>
          </a:bodyPr>
          <a:lstStyle/>
          <a:p>
            <a:pPr algn="ctr"/>
            <a:r>
              <a:rPr lang="ar-SA" b="1" dirty="0"/>
              <a:t/>
            </a:r>
            <a:br>
              <a:rPr lang="ar-SA" b="1" dirty="0"/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7820-E72B-4B3A-AB7A-D63989F4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8952"/>
            <a:ext cx="11871957" cy="2967541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buNone/>
            </a:pP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بعد مرحلة تجميع البيانات وتلخيصها في جداول تكرارية وعرضها في رسوم بيانية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Calibri,Bold"/>
              </a:rPr>
              <a:t>– </a:t>
            </a:r>
            <a:r>
              <a:rPr lang="ar-SA" sz="2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تأتي خطوة هامة في</a:t>
            </a:r>
            <a:r>
              <a:rPr lang="ar-SA" sz="2900" b="1" i="0" u="none" strike="noStrike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 </a:t>
            </a:r>
            <a:r>
              <a:rPr lang="ar-SA" sz="2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البحث الاحصائي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وهي ايجاد مقياس يمثل الظاهرة محل الدراسة ويستخدم للمقارنة بينها وبين الظواهر الاخرى.</a:t>
            </a:r>
          </a:p>
          <a:p>
            <a:pPr marL="0" indent="0" algn="just" rtl="1">
              <a:buNone/>
            </a:pP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وتنبع فكرة </a:t>
            </a:r>
            <a:r>
              <a:rPr lang="ar-SA" sz="2900" b="1" i="0" u="sng" strike="noStrike" baseline="0" dirty="0">
                <a:solidFill>
                  <a:srgbClr val="00B050"/>
                </a:solidFill>
                <a:latin typeface="Arial,Bold"/>
              </a:rPr>
              <a:t>” النزعة المركزية</a:t>
            </a:r>
            <a:r>
              <a:rPr lang="ar-SA" sz="2900" b="1" i="0" u="none" strike="noStrike" baseline="0" dirty="0">
                <a:solidFill>
                  <a:srgbClr val="00B050"/>
                </a:solidFill>
                <a:latin typeface="Arial,Bold"/>
              </a:rPr>
              <a:t>“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 من حقيقة تتمثل في ان أي ظاهرة نلاحظ غالبية مفرداتها </a:t>
            </a:r>
            <a:r>
              <a:rPr lang="ar-SA" sz="2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تتركز حول قيمة</a:t>
            </a:r>
            <a:r>
              <a:rPr lang="ar-SA" sz="2900" b="1" i="0" u="none" strike="noStrike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 </a:t>
            </a:r>
            <a:r>
              <a:rPr lang="ar-SA" sz="2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تسمى </a:t>
            </a:r>
            <a:r>
              <a:rPr lang="ar-SA" sz="2900" b="1" i="0" u="none" strike="noStrike" baseline="0" dirty="0">
                <a:solidFill>
                  <a:srgbClr val="00B050"/>
                </a:solidFill>
                <a:latin typeface="Arial,Bold"/>
              </a:rPr>
              <a:t>”</a:t>
            </a:r>
            <a:r>
              <a:rPr lang="ar-SA" sz="2900" b="1" i="0" u="sng" strike="noStrike" baseline="0" dirty="0">
                <a:solidFill>
                  <a:srgbClr val="00B050"/>
                </a:solidFill>
                <a:latin typeface="Arial,Bold"/>
              </a:rPr>
              <a:t>متوسط الظاهرة</a:t>
            </a:r>
            <a:r>
              <a:rPr lang="ar-SA" sz="2900" b="1" i="0" u="none" strike="noStrike" baseline="0" dirty="0">
                <a:solidFill>
                  <a:srgbClr val="00B050"/>
                </a:solidFill>
                <a:latin typeface="Arial,Bold"/>
              </a:rPr>
              <a:t>“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ثم تتناقص عدد المفردات تدريجيا كلما بعدت عن هذه القيمة المتوسطة من الجانبين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Calibri,Bold"/>
              </a:rPr>
              <a:t>– </a:t>
            </a:r>
            <a:r>
              <a:rPr lang="ar-SA" sz="2900" b="1" i="0" u="none" strike="noStrike" baseline="0" dirty="0">
                <a:solidFill>
                  <a:srgbClr val="002060"/>
                </a:solidFill>
                <a:latin typeface="Arial,Bold"/>
              </a:rPr>
              <a:t>وتركز مفردات الظاهرة حول القيمة المتوسطة يطلق عليها</a:t>
            </a:r>
            <a:r>
              <a:rPr lang="ar-SA" sz="2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 </a:t>
            </a:r>
            <a:r>
              <a:rPr lang="ar-SA" sz="2900" b="1" i="0" u="none" strike="noStrike" baseline="0" dirty="0">
                <a:solidFill>
                  <a:srgbClr val="00B050"/>
                </a:solidFill>
                <a:latin typeface="Arial,Bold"/>
              </a:rPr>
              <a:t>” </a:t>
            </a:r>
            <a:r>
              <a:rPr lang="ar-SA" sz="2900" b="1" i="0" u="sng" strike="noStrike" baseline="0" dirty="0">
                <a:solidFill>
                  <a:srgbClr val="00B050"/>
                </a:solidFill>
                <a:latin typeface="Arial,Bold"/>
              </a:rPr>
              <a:t>النزعة المركزية</a:t>
            </a:r>
            <a:r>
              <a:rPr lang="ar-SA" sz="2900" b="1" i="0" u="none" strike="noStrike" baseline="0" dirty="0">
                <a:solidFill>
                  <a:srgbClr val="00B050"/>
                </a:solidFill>
                <a:latin typeface="Calibri,Bold"/>
              </a:rPr>
              <a:t>“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Calibri,Bold"/>
              </a:rPr>
              <a:t>–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بمعنى ميل مفردات الظاهرة الى التجمع حول قيمة معينة هي القيمة المتوسطة. وهذا السلوك لا يحدث في جميع التوزيعات التكرارية الا </a:t>
            </a:r>
            <a:r>
              <a:rPr lang="ar-SA" sz="2900" b="1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أ</a:t>
            </a:r>
            <a:r>
              <a:rPr lang="ar-SA" sz="29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,Bold"/>
              </a:rPr>
              <a:t>نه السلوك المعتاد </a:t>
            </a:r>
            <a:r>
              <a:rPr lang="ar-SA" sz="2900" b="1" i="0" u="none" strike="noStrike" baseline="0" dirty="0">
                <a:solidFill>
                  <a:srgbClr val="000000"/>
                </a:solidFill>
                <a:latin typeface="Arial,Bold"/>
              </a:rPr>
              <a:t>في معظم التوزيعات التكرارية.</a:t>
            </a:r>
          </a:p>
          <a:p>
            <a:pPr marL="0" indent="0" algn="r" rtl="1">
              <a:buNone/>
            </a:pPr>
            <a:endParaRPr lang="en-US" sz="22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552339-4EBB-49B0-821E-A2769FCFBAB9}"/>
              </a:ext>
            </a:extLst>
          </p:cNvPr>
          <p:cNvSpPr txBox="1">
            <a:spLocks/>
          </p:cNvSpPr>
          <p:nvPr/>
        </p:nvSpPr>
        <p:spPr>
          <a:xfrm>
            <a:off x="2543424" y="19059"/>
            <a:ext cx="8596312" cy="7486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الفصل الثالث : مقاييس النزعة المركزية</a:t>
            </a:r>
            <a:endParaRPr lang="en-US" sz="32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D496B-49B8-4ED7-B085-AC977274388B}"/>
              </a:ext>
            </a:extLst>
          </p:cNvPr>
          <p:cNvSpPr/>
          <p:nvPr/>
        </p:nvSpPr>
        <p:spPr>
          <a:xfrm>
            <a:off x="10751137" y="720048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1">
              <a:buFont typeface="Wingdings" panose="05000000000000000000" pitchFamily="2" charset="2"/>
              <a:buChar char="v"/>
            </a:pPr>
            <a:r>
              <a:rPr lang="ar-SA" sz="24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مقدمة</a:t>
            </a:r>
            <a:endParaRPr lang="ar-SA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E980A2-020B-4AEE-939D-F9DF47502364}"/>
              </a:ext>
            </a:extLst>
          </p:cNvPr>
          <p:cNvSpPr txBox="1">
            <a:spLocks/>
          </p:cNvSpPr>
          <p:nvPr/>
        </p:nvSpPr>
        <p:spPr>
          <a:xfrm>
            <a:off x="868310" y="3643211"/>
            <a:ext cx="10755050" cy="2109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913EB-C793-4686-977D-89FAFDF12170}"/>
              </a:ext>
            </a:extLst>
          </p:cNvPr>
          <p:cNvSpPr txBox="1"/>
          <p:nvPr/>
        </p:nvSpPr>
        <p:spPr>
          <a:xfrm>
            <a:off x="619712" y="4062062"/>
            <a:ext cx="112522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Arial,Bold"/>
              </a:rPr>
              <a:t>1- الوسط الحسابي</a:t>
            </a: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Arial,Bold"/>
              </a:rPr>
              <a:t>2- الوسيط</a:t>
            </a: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Arial,Bold"/>
              </a:rPr>
              <a:t>3- المنوال</a:t>
            </a: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Arial,Bold"/>
              </a:rPr>
              <a:t>4- الوسط الهندسي</a:t>
            </a: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Arial,Bold"/>
              </a:rPr>
              <a:t>5- الوسط التوافقي</a:t>
            </a:r>
          </a:p>
          <a:p>
            <a:pPr algn="r" rtl="1"/>
            <a:r>
              <a:rPr lang="ar-SA" sz="2000" b="1" i="0" u="none" strike="noStrike" baseline="0" dirty="0">
                <a:solidFill>
                  <a:srgbClr val="000000"/>
                </a:solidFill>
                <a:latin typeface="Arial,Bold"/>
              </a:rPr>
              <a:t>هذه مقاييس القيمة المتوسطة كل منهم له مميزاته وعيوبه ، وهذا يعتمد على البيانات والهدف من استخدامه</a:t>
            </a:r>
            <a:r>
              <a:rPr lang="ar-SA" sz="1800" b="1" i="0" u="none" strike="noStrike" baseline="0" dirty="0">
                <a:solidFill>
                  <a:srgbClr val="000000"/>
                </a:solidFill>
                <a:latin typeface="Arial,Bold"/>
              </a:rPr>
              <a:t>.</a:t>
            </a: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27C02-1DA9-455F-A5BD-8693DF78D68B}"/>
              </a:ext>
            </a:extLst>
          </p:cNvPr>
          <p:cNvSpPr/>
          <p:nvPr/>
        </p:nvSpPr>
        <p:spPr>
          <a:xfrm>
            <a:off x="5091822" y="3799706"/>
            <a:ext cx="443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1">
              <a:buFont typeface="Wingdings" panose="05000000000000000000" pitchFamily="2" charset="2"/>
              <a:buChar char="v"/>
            </a:pPr>
            <a:r>
              <a:rPr lang="ar-SA" sz="24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أهم مقاييس النزعة المركزية هي :</a:t>
            </a:r>
            <a:endParaRPr lang="ar-SA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F276C8-5345-46DE-A5B2-303CECE8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77" y="152401"/>
            <a:ext cx="8596668" cy="1156898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SA" sz="27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1 -  الوسط الحسابي</a:t>
            </a:r>
            <a:r>
              <a:rPr lang="ar-SA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ar-SA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22E28BD-49FF-437D-8D62-DF402539B355}"/>
              </a:ext>
            </a:extLst>
          </p:cNvPr>
          <p:cNvSpPr txBox="1">
            <a:spLocks/>
          </p:cNvSpPr>
          <p:nvPr/>
        </p:nvSpPr>
        <p:spPr>
          <a:xfrm>
            <a:off x="1947679" y="6171814"/>
            <a:ext cx="8596312" cy="7486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solidFill>
                    <a:srgbClr val="F0A22E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Arial" panose="020B0604020202020204" pitchFamily="34" charset="0"/>
              </a:rPr>
              <a:t>الفصل الثالث : مقاييس النزعة المركزية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0A22E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756" y="1309299"/>
            <a:ext cx="9520158" cy="345061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من أهم مقاييس النزعة المركزية واكثرها استخداما في النواحي التطبيقية ويأخذ وحدة قياس المتغير</a:t>
            </a:r>
            <a:r>
              <a:rPr lang="en-US" dirty="0"/>
              <a:t>  </a:t>
            </a:r>
          </a:p>
          <a:p>
            <a:pPr marL="0" indent="0" algn="r">
              <a:buNone/>
            </a:pPr>
            <a:r>
              <a:rPr lang="ar-SA" dirty="0"/>
              <a:t>ويوجد نوعين من الوسط الحسابي: </a:t>
            </a:r>
          </a:p>
          <a:p>
            <a:pPr marL="0" indent="0" algn="r" rtl="1">
              <a:buNone/>
            </a:pPr>
            <a:r>
              <a:rPr lang="ar-SA" dirty="0"/>
              <a:t>1- الوسط الحسابي البسيط </a:t>
            </a:r>
            <a:r>
              <a:rPr lang="en-US" dirty="0"/>
              <a:t>Simple Arithmetic Mean </a:t>
            </a:r>
          </a:p>
          <a:p>
            <a:pPr marL="0" indent="0" algn="r">
              <a:buNone/>
            </a:pPr>
            <a:r>
              <a:rPr lang="en-US" dirty="0"/>
              <a:t>Weighted </a:t>
            </a:r>
            <a:r>
              <a:rPr lang="en-US" dirty="0">
                <a:solidFill>
                  <a:prstClr val="black"/>
                </a:solidFill>
              </a:rPr>
              <a:t>Arithmetic Mean</a:t>
            </a:r>
            <a:r>
              <a:rPr lang="ar-SA" dirty="0">
                <a:solidFill>
                  <a:prstClr val="black"/>
                </a:solidFill>
              </a:rPr>
              <a:t>2- الوسط الحسابي المرجح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3091" y="1309299"/>
            <a:ext cx="742150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607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18" y="1025236"/>
            <a:ext cx="10141527" cy="52989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4696" y="-141442"/>
            <a:ext cx="9520157" cy="105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(1) - المتوسط الحسابي البسيط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1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FFB6-B7B1-43A8-8A92-C28615D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68" y="236127"/>
            <a:ext cx="9520157" cy="1056319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9A3300"/>
                </a:solidFill>
                <a:latin typeface="SimplifiedArabic"/>
              </a:rPr>
              <a:t>(مثال 3- 1)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8CB5B-5E73-4762-87A4-2C6821FC7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67345" y="1408327"/>
            <a:ext cx="9303841" cy="3690146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latin typeface="SimplifiedArabic"/>
              </a:rPr>
              <a:t>احسبى الوسط الحسابى للأجور اليومية بالدولار للعينة التالية المكونة من خمس عمال باحدى القطاعات:</a:t>
            </a:r>
          </a:p>
          <a:p>
            <a:pPr marL="0" indent="0" algn="r" rtl="1">
              <a:buNone/>
            </a:pPr>
            <a:r>
              <a:rPr lang="en-US" sz="2800" dirty="0">
                <a:latin typeface="GillSansMT"/>
              </a:rPr>
              <a:t>60 90 80 70 50                                  </a:t>
            </a:r>
          </a:p>
          <a:p>
            <a:pPr marL="0" indent="0" algn="r" rtl="1">
              <a:buNone/>
            </a:pPr>
            <a:r>
              <a:rPr lang="en-US" sz="2800" dirty="0">
                <a:latin typeface="GillSansMT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=ƩX = 60+90+80+70+50</a:t>
            </a:r>
          </a:p>
          <a:p>
            <a:pPr marL="0" indent="0" algn="r" rtl="1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                5                 </a:t>
            </a:r>
          </a:p>
          <a:p>
            <a:pPr marL="0" indent="0" algn="r" rtl="1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70$             </a:t>
            </a:r>
            <a:endParaRPr lang="en-US" sz="2800" dirty="0">
              <a:latin typeface="GillSansMT"/>
            </a:endParaRPr>
          </a:p>
          <a:p>
            <a:pPr marL="0" indent="0" rtl="1">
              <a:buNone/>
            </a:pPr>
            <a:endParaRPr lang="ar-SA" sz="2800" dirty="0">
              <a:latin typeface="GillSans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61564" y="3893128"/>
            <a:ext cx="671433" cy="138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624455" y="3879274"/>
            <a:ext cx="2355273" cy="13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4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FFB6-B7B1-43A8-8A92-C28615D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68" y="236127"/>
            <a:ext cx="9520157" cy="1056319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9A3300"/>
                </a:solidFill>
                <a:latin typeface="SimplifiedArabic"/>
              </a:rPr>
              <a:t>(مثال 3- 2)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8CB5B-5E73-4762-87A4-2C6821FC7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67345" y="1408327"/>
            <a:ext cx="9303841" cy="3690146"/>
          </a:xfrm>
        </p:spPr>
        <p:txBody>
          <a:bodyPr>
            <a:normAutofit fontScale="92500" lnSpcReduction="10000"/>
          </a:bodyPr>
          <a:lstStyle/>
          <a:p>
            <a:pPr lvl="0" algn="r" rtl="1">
              <a:buClr>
                <a:srgbClr val="F0A22E"/>
              </a:buClr>
            </a:pPr>
            <a:r>
              <a:rPr lang="ar-SA" sz="2800" dirty="0">
                <a:solidFill>
                  <a:prstClr val="black"/>
                </a:solidFill>
                <a:latin typeface="SimplifiedArabic"/>
              </a:rPr>
              <a:t>البيانات التالية تمثل عدد ايام الأجازات السنوية التى حصل عليها 9 أشخاص اختيروا من مدن مختلفة بالمملكة. احسبى الوسط الحسابى لعدد ايام الأجازات السنوية من هذة العينة.   </a:t>
            </a:r>
          </a:p>
          <a:p>
            <a:pPr marL="0" lvl="0" indent="0" algn="r" rtl="1">
              <a:buClr>
                <a:srgbClr val="F0A22E"/>
              </a:buClr>
              <a:buNone/>
            </a:pPr>
            <a:r>
              <a:rPr lang="en-US" sz="2800" dirty="0">
                <a:solidFill>
                  <a:prstClr val="black"/>
                </a:solidFill>
                <a:latin typeface="SimplifiedArabic"/>
              </a:rPr>
              <a:t>20 26 40 36 32 42 35 24 30</a:t>
            </a:r>
          </a:p>
          <a:p>
            <a:pPr marL="0" indent="0" algn="r" rtl="1">
              <a:buNone/>
            </a:pPr>
            <a:r>
              <a:rPr lang="en-US" sz="2800" dirty="0">
                <a:latin typeface="GillSansMT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=ƩX = 20+26+40+36+32+42+35+24+30</a:t>
            </a:r>
          </a:p>
          <a:p>
            <a:pPr marL="0" indent="0" algn="r" rtl="1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                                        9                 </a:t>
            </a:r>
          </a:p>
          <a:p>
            <a:pPr marL="0" indent="0" algn="r" rtl="1">
              <a:buNone/>
            </a:pP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30.7 يوم  =</a:t>
            </a:r>
            <a:endParaRPr lang="en-US" sz="2800" dirty="0">
              <a:latin typeface="GillSansMT"/>
            </a:endParaRPr>
          </a:p>
          <a:p>
            <a:pPr marL="0" indent="0" rtl="1">
              <a:buNone/>
            </a:pPr>
            <a:endParaRPr lang="ar-SA" sz="2800" dirty="0">
              <a:latin typeface="GillSans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947832" y="3990110"/>
            <a:ext cx="671433" cy="138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61018" y="3879273"/>
            <a:ext cx="421871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6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FFB6-B7B1-43A8-8A92-C28615D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68" y="236127"/>
            <a:ext cx="9520157" cy="1056319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9A3300"/>
                </a:solidFill>
                <a:latin typeface="SimplifiedArabic"/>
              </a:rPr>
              <a:t>(مثال 3- 3)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8CB5B-5E73-4762-87A4-2C6821FC7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67345" y="1408327"/>
            <a:ext cx="9303841" cy="3690146"/>
          </a:xfrm>
        </p:spPr>
        <p:txBody>
          <a:bodyPr>
            <a:normAutofit lnSpcReduction="10000"/>
          </a:bodyPr>
          <a:lstStyle/>
          <a:p>
            <a:pPr lvl="0" algn="r" rtl="1">
              <a:buClr>
                <a:srgbClr val="F0A22E"/>
              </a:buClr>
            </a:pPr>
            <a:r>
              <a:rPr lang="ar-SA" b="1" dirty="0">
                <a:solidFill>
                  <a:prstClr val="black"/>
                </a:solidFill>
              </a:rPr>
              <a:t>شركة لديها ٦ مصانع موزعة فى مناطق مختلفة لانتاج نفس المنتج وتبلغ السعة الانتاجية للوحدات من هذا المنتج فى هذة المصانع كما يلي</a:t>
            </a:r>
          </a:p>
          <a:p>
            <a:pPr marL="0" lvl="0" indent="0" algn="r" rtl="1">
              <a:buClr>
                <a:srgbClr val="F0A22E"/>
              </a:buClr>
              <a:buNone/>
            </a:pPr>
            <a:r>
              <a:rPr lang="en-US" b="1" dirty="0">
                <a:solidFill>
                  <a:prstClr val="black"/>
                </a:solidFill>
                <a:latin typeface="SimplifiedArabic"/>
              </a:rPr>
              <a:t>١٢٠٠ ٢٥٠٠ ٣٥٠٠ ١٠٠٠ ٢٠٠٠ ٣٠٠</a:t>
            </a:r>
            <a:r>
              <a:rPr lang="ar-SA" b="1" dirty="0">
                <a:solidFill>
                  <a:prstClr val="black"/>
                </a:solidFill>
                <a:latin typeface="SimplifiedArabic"/>
              </a:rPr>
              <a:t>   </a:t>
            </a:r>
          </a:p>
          <a:p>
            <a:pPr marL="0" lvl="0" indent="0" algn="r" rtl="1">
              <a:buClr>
                <a:srgbClr val="F0A22E"/>
              </a:buClr>
              <a:buNone/>
            </a:pPr>
            <a:r>
              <a:rPr lang="ar-SA" b="1" dirty="0">
                <a:solidFill>
                  <a:prstClr val="black"/>
                </a:solidFill>
                <a:latin typeface="SimplifiedArabic"/>
              </a:rPr>
              <a:t>و المطلوب: حساب متوسط انتاج الشركة من هذا المنتج.</a:t>
            </a:r>
            <a:endParaRPr lang="en-US" b="1" dirty="0">
              <a:solidFill>
                <a:prstClr val="black"/>
              </a:solidFill>
            </a:endParaRPr>
          </a:p>
          <a:p>
            <a:pPr marL="0" indent="0" algn="r" rtl="1">
              <a:buNone/>
            </a:pPr>
            <a:r>
              <a:rPr lang="en-US" sz="2800" dirty="0">
                <a:latin typeface="GillSansMT"/>
                <a:cs typeface="Times New Roman" panose="02020603050405020304" pitchFamily="18" charset="0"/>
              </a:rPr>
              <a:t>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=ƩX = 1200+2500+3500+1000+2000+300</a:t>
            </a:r>
          </a:p>
          <a:p>
            <a:pPr marL="0" indent="0" algn="r" rtl="1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                                        6                    </a:t>
            </a:r>
          </a:p>
          <a:p>
            <a:pPr marL="0" indent="0" algn="r" rtl="1">
              <a:buNone/>
            </a:pP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 وحدة=</a:t>
            </a:r>
            <a:endParaRPr lang="en-US" sz="2800" dirty="0">
              <a:latin typeface="GillSansMT"/>
            </a:endParaRPr>
          </a:p>
          <a:p>
            <a:pPr marL="0" indent="0" rtl="1">
              <a:buNone/>
            </a:pPr>
            <a:endParaRPr lang="ar-SA" sz="2800" dirty="0">
              <a:latin typeface="GillSansM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158123" y="3699164"/>
            <a:ext cx="671433" cy="138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61018" y="3879273"/>
            <a:ext cx="421871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2700" b="1" dirty="0">
                <a:ln w="22225">
                  <a:solidFill>
                    <a:srgbClr val="F0A22E">
                      <a:lumMod val="50000"/>
                    </a:srgbClr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2- المتوسط المرجح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4695" y="2821491"/>
            <a:ext cx="9528673" cy="2637371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>
                <a:latin typeface="SimplifiedArabic"/>
              </a:rPr>
              <a:t>هو مجموع حواصل ضرب القيم فى أوزان مخصصة لكل منها مقسوم علي مجموع هذة الاوزان.</a:t>
            </a:r>
          </a:p>
          <a:p>
            <a:pPr marL="0" indent="0" algn="r">
              <a:buNone/>
            </a:pPr>
            <a:endParaRPr lang="ar-SA" dirty="0">
              <a:latin typeface="SimplifiedArabic"/>
            </a:endParaRPr>
          </a:p>
          <a:p>
            <a:pPr marL="0" indent="0" algn="r">
              <a:buNone/>
            </a:pPr>
            <a:r>
              <a:rPr lang="ar-SA" dirty="0">
                <a:latin typeface="SimplifiedArabic"/>
              </a:rPr>
              <a:t>  </a:t>
            </a:r>
          </a:p>
          <a:p>
            <a:pPr marL="0" indent="0" algn="r">
              <a:buNone/>
            </a:pPr>
            <a:r>
              <a:rPr lang="en-US" dirty="0">
                <a:latin typeface="SimplifiedArabic"/>
              </a:rPr>
              <a:t>w1, w2,…, </a:t>
            </a:r>
            <a:r>
              <a:rPr lang="en-US" dirty="0" err="1">
                <a:latin typeface="SimplifiedArabic"/>
              </a:rPr>
              <a:t>wn</a:t>
            </a:r>
            <a:r>
              <a:rPr lang="ar-SA" dirty="0">
                <a:latin typeface="SimplifiedArabic"/>
              </a:rPr>
              <a:t> هى قيم العينة و التى لها الاوزان   </a:t>
            </a:r>
            <a:r>
              <a:rPr lang="en-US" dirty="0">
                <a:latin typeface="GillSansMT"/>
              </a:rPr>
              <a:t>x</a:t>
            </a:r>
            <a:r>
              <a:rPr lang="en-US" sz="1400" dirty="0">
                <a:latin typeface="GillSansMT"/>
              </a:rPr>
              <a:t>1</a:t>
            </a:r>
            <a:r>
              <a:rPr lang="en-US" dirty="0">
                <a:latin typeface="GillSansMT"/>
              </a:rPr>
              <a:t>,x</a:t>
            </a:r>
            <a:r>
              <a:rPr lang="en-US" sz="1400" dirty="0">
                <a:latin typeface="GillSansMT"/>
              </a:rPr>
              <a:t>2</a:t>
            </a:r>
            <a:r>
              <a:rPr lang="en-US" dirty="0">
                <a:latin typeface="GillSansMT"/>
              </a:rPr>
              <a:t>,…, </a:t>
            </a:r>
            <a:r>
              <a:rPr lang="en-US" dirty="0" err="1">
                <a:latin typeface="GillSansMT"/>
              </a:rPr>
              <a:t>x</a:t>
            </a:r>
            <a:r>
              <a:rPr lang="en-US" sz="1400" dirty="0" err="1">
                <a:latin typeface="GillSansMT"/>
              </a:rPr>
              <a:t>n</a:t>
            </a:r>
            <a:r>
              <a:rPr lang="en-US" sz="1400" dirty="0">
                <a:latin typeface="GillSansMT"/>
              </a:rPr>
              <a:t> </a:t>
            </a:r>
            <a:r>
              <a:rPr lang="en-US" dirty="0">
                <a:latin typeface="SimplifiedArabic"/>
              </a:rPr>
              <a:t>: </a:t>
            </a:r>
            <a:r>
              <a:rPr lang="ar-SA" dirty="0">
                <a:latin typeface="SimplifiedArabic"/>
              </a:rPr>
              <a:t>حيث ان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34145" y="1860482"/>
            <a:ext cx="6123710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يستعمل في حالة البياانات المبوبة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310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Arial,Bold</vt:lpstr>
      <vt:lpstr>Calibri</vt:lpstr>
      <vt:lpstr>Calibri,Bold</vt:lpstr>
      <vt:lpstr>Gill Sans MT</vt:lpstr>
      <vt:lpstr>GillSansMT</vt:lpstr>
      <vt:lpstr>Palatino Linotype</vt:lpstr>
      <vt:lpstr>Simplified Arabic</vt:lpstr>
      <vt:lpstr>SimplifiedArabic</vt:lpstr>
      <vt:lpstr>Symbol</vt:lpstr>
      <vt:lpstr>Times New Roman</vt:lpstr>
      <vt:lpstr>Wingdings</vt:lpstr>
      <vt:lpstr>Wingdings 2</vt:lpstr>
      <vt:lpstr>Gallery</vt:lpstr>
      <vt:lpstr>Office Theme</vt:lpstr>
      <vt:lpstr>  مبادئ الإحصاء</vt:lpstr>
      <vt:lpstr>PowerPoint Presentation</vt:lpstr>
      <vt:lpstr> </vt:lpstr>
      <vt:lpstr> 1 -  الوسط الحسابي </vt:lpstr>
      <vt:lpstr>PowerPoint Presentation</vt:lpstr>
      <vt:lpstr>(مثال 3- 1)</vt:lpstr>
      <vt:lpstr>(مثال 3- 2)</vt:lpstr>
      <vt:lpstr>(مثال 3- 3)</vt:lpstr>
      <vt:lpstr>2- المتوسط المرجح</vt:lpstr>
      <vt:lpstr>(مثال 3- 4)</vt:lpstr>
      <vt:lpstr>PowerPoint Presentation</vt:lpstr>
      <vt:lpstr>2 -  الوسيط </vt:lpstr>
      <vt:lpstr>مثال (1)</vt:lpstr>
      <vt:lpstr>( ﻁﻴﺴﻭﻝﺍ ) ﺔﻴﺯﻜﺭﻤﻝﺍ ﺔﻋﺯﻨﻝﺍ ﺱﻴﻴﺎﻘﻤ</vt:lpstr>
      <vt:lpstr>PowerPoint Presentation</vt:lpstr>
      <vt:lpstr>3 -  المنوال mode هو القيمة الاكثر شيوعا او تكرارا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مبادئ الإحصاء</dc:title>
  <dc:creator>User</dc:creator>
  <cp:lastModifiedBy>User</cp:lastModifiedBy>
  <cp:revision>1</cp:revision>
  <dcterms:modified xsi:type="dcterms:W3CDTF">2023-10-08T16:29:32Z</dcterms:modified>
</cp:coreProperties>
</file>